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3" r:id="rId3"/>
    <p:sldId id="286" r:id="rId4"/>
    <p:sldId id="264" r:id="rId5"/>
    <p:sldId id="287" r:id="rId6"/>
    <p:sldId id="266" r:id="rId7"/>
    <p:sldId id="277" r:id="rId8"/>
    <p:sldId id="291" r:id="rId9"/>
    <p:sldId id="293" r:id="rId10"/>
    <p:sldId id="294" r:id="rId11"/>
    <p:sldId id="295" r:id="rId12"/>
    <p:sldId id="296" r:id="rId13"/>
    <p:sldId id="268" r:id="rId14"/>
    <p:sldId id="269" r:id="rId15"/>
    <p:sldId id="273" r:id="rId16"/>
    <p:sldId id="265" r:id="rId17"/>
    <p:sldId id="289" r:id="rId18"/>
    <p:sldId id="297" r:id="rId19"/>
    <p:sldId id="282" r:id="rId20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105" d="100"/>
          <a:sy n="105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7:10:08.9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436 26,'1857'0,"-2430"1,-634-3,915-11,87 2,189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1:31.370"/>
    </inkml:context>
    <inkml:brush xml:id="br0">
      <inkml:brushProperty name="width" value="0.2" units="cm"/>
      <inkml:brushProperty name="height" value="0.2" units="cm"/>
      <inkml:brushProperty name="color" value="#E6E6E6"/>
    </inkml:brush>
  </inkml:definitions>
  <inkml:trace contextRef="#ctx0" brushRef="#br0">1 0 24575,'1826'0'-1365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7:10:09.55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0 137,'6'-4,"0"0,0 1,0 0,1 1,-1-1,0 1,1 0,0 1,-1 0,1 0,0 0,0 1,8 0,22-3,815-68,3 69,-488 5,-339-3,0-1,-1-1,1-2,-1-1,38-11,-40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18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24575,'116'0'0,"248"-1"0,442 3 0,-752-1 0,54 7 0,-108-8 0,0 0 0,1 0 0,-1 0 0,1 0 0,-1 0 0,0-1 0,1 1 0,-1 0 0,1 0 0,-1 0 0,0 0 0,1 0 0,-1 0 0,0 1 0,1-1 0,-1 0 0,1 0 0,-1 0 0,0 0 0,1 0 0,-1 1 0,0-1 0,1 0 0,-1 0 0,0 0 0,1 1 0,-1-1 0,0 0 0,0 0 0,1 1 0,-1-1 0,0 0 0,0 1 0,1-1 0,-1 0 0,0 1 0,0-1 0,0 1 0,0-1 0,-17 7 0,-35 3 0,-520 35 0,-8-45 0,326-3 0,83 3-1365,153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23.5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557 252 24575,'960'0'0,"-1200"-2"0,-285 5 0,499-2 0,0 1 0,-37 9 0,53-7 0,22-1 0,29-1 0,-39-2 0,679 1 0,-417-2 0,-1538 1 0,1210-1 0,46-2 0,31-1 0,35-3 0,1055-130 0,-1050 129 0,134-13 0,-187 21 0,0 0 0,0 0 0,0 0 0,0 0 0,0 0 0,0 0 0,0 0 0,0 0 0,0 0 0,-1 0 0,1 0 0,0 1 0,0-1 0,0 0 0,0 0 0,0 0 0,0 0 0,0 0 0,0 0 0,0 0 0,0 1 0,0-1 0,0 0 0,0 0 0,0 0 0,0 0 0,0 0 0,0 0 0,0 0 0,0 1 0,0-1 0,0 0 0,0 0 0,0 0 0,0 0 0,0 0 0,0 0 0,0 0 0,0 1 0,0-1 0,0 0 0,1 0 0,-1 0 0,0 0 0,0 0 0,0 0 0,0 0 0,0 0 0,0 0 0,0 0 0,0 0 0,0 1 0,1-1 0,-1 0 0,0 0 0,-19 12 0,-29 12 0,-5-11 0,-1-2 0,0-2 0,0-3 0,-1-2 0,-59-4 0,99-1 0,16-3 0,26-7 0,552-116 0,-498 113 0,0 4 0,139-1 0,-220 11 0,-1 0 0,1 0 0,0 0 0,0 0 0,0 0 0,0 0 0,0 1 0,0-1 0,0 0 0,0 0 0,0 0 0,0 0 0,0 0 0,0 1 0,0-1 0,0 0 0,0 0 0,0 0 0,0 0 0,0 0 0,0 1 0,0-1 0,0 0 0,0 0 0,0 0 0,0 0 0,0 0 0,0 1 0,0-1 0,0 0 0,0 0 0,0 0 0,0 0 0,0 0 0,1 1 0,-1-1 0,0 0 0,0 0 0,0 0 0,0 0 0,0 0 0,0 0 0,0 0 0,1 0 0,-1 0 0,0 0 0,0 0 0,0 0 0,0 1 0,1-1 0,-1 0 0,0 0 0,0 0 0,0 0 0,0 0 0,0 0 0,1 0 0,-1 0 0,0-1 0,0 1 0,-22 13 0,-43 17 0,54-25 0,-1-1 0,-204 81 0,185-75 0,-1-2 0,-1-1 0,1-1 0,-1-2 0,-36-1 0,0-4 0,34-1 0,0 2 0,0 1 0,0 1 0,0 2 0,-67 17 0,60-9 0,-1-3 0,-61 6 0,-17 4 0,43-4 0,-1-3 0,-115 3 0,69-1 0,50-5 0,1034-64 0,-826 34 0,-85 12 0,0 1 0,0 3 0,1 2 0,56 4 0,-82 6 0,-24-7 0,1 1 0,-1 0 0,1-1 0,0 1 0,-1-1 0,0 1 0,1-1 0,-1 1 0,1-1 0,-1 1 0,0-1 0,1 1 0,-1-1 0,0 1 0,1-1 0,-1 0 0,0 0 0,1 1 0,-1-1 0,0 0 0,0 0 0,1 0 0,-1 0 0,0 0 0,0 0 0,0 0 0,1 0 0,-1 0 0,0 0 0,-1-1 0,-102 11 0,-158-6 0,13-2 0,199 1 0,-170 13 0,185-7 0,23-2 0,20-2 0,45 0 0,104-3 0,-77-4 0,369 2 0,-379 5 0,-51 0 0,-19 1 0,-29 6 0,-37 2 0,-2-3 0,1-3 0,-111 0 0,118-7 0,-554 4 0,586-5 0,0 1 0,0 2 0,1 1 0,-31 8 0,97-12 0,-9 3 0,1148-4 0,-2489 1 0,1378-4 0,0-3 0,109-26 0,-44 7 0,-10 5 0,-154 15 0,-35 2 0,-117 1-455,1-9 0,-296-56 0,442 59-6371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7:10:27.4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0 250,'416'-18,"-139"2,1799-1,-1377 19,-652-4,-31-2,-26 0,-134-4,108 7,-415-6,-331-12,761 18,-641-44,6-42,594 72,63 15,-1 0,0 0,0 0,0 0,0 0,0 0,0 0,1 0,-1 0,0 0,0 0,0 0,0 0,0-1,0 1,0 0,0 0,0 0,1 0,-1 0,0 0,0 0,0 0,0-1,0 1,0 0,0 0,0 0,0 0,0 0,0 0,0-1,0 1,0 0,0 0,0 0,0 0,0 0,0 0,0-1,0 1,0 0,0 0,0 0,0 0,0 0,0 0,0 0,-1-1,1 1,0 0,0 0,0 0,0 0,38-3,1083 4,-425 2,-659-3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33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24575,'949'29'0,"-948"-28"0,1000 46 0,-974-49 0,49-10 0,14-1 0,18 1 0,-67 6 0,59-2 0,38 11 0,162-5 0,-253-9 0,-40 9 0,0 0 0,0 0 0,1 1 0,-1-1 0,0 2 0,10-1 0,-16 1 1,-1 0 0,1 0-1,-1 0 1,1 0-1,-1 1 1,1-1 0,0 0-1,-1 0 1,1 0 0,-1 1-1,1-1 1,-1 0 0,1 1-1,-1-1 1,1 0-1,-1 1 1,0-1 0,1 1-1,-1-1 1,1 1 0,-1-1-1,0 1 1,1-1 0,-1 1-1,0-1 1,0 1-1,1-1 1,-1 1 0,0-1-1,0 1 1,0-1 0,0 1-1,0 0 1,0-1 0,0 1-1,0-1 1,0 1-1,0 0 1,0-1 0,0 1-1,0-1 1,0 1 0,-1-1-1,1 1 1,0 0 0,0-1-1,-1 1 1,1-1-1,0 1 1,-1-1 0,1 0-1,0 1 1,-1-1 0,1 1-1,-1-1 1,1 0 0,-1 1-1,-25 31-1200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41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157 125 24575,'11'-8'0,"0"-1"0,0 2 0,1-1 0,0 2 0,1-1 0,-1 2 0,1 0 0,1 0 0,16-3 0,12-2 0,71-6 0,87 12 0,-27 3 0,-85-11 0,-59 7 0,52-3 0,1131 8 0,-556 1 0,-480 5 0,204 33 0,-306-37 0,-59-2 0,0 0 0,1 0 0,18 4 0,-67 9 0,-199 37 0,158-37 0,-1-3 0,0-3 0,-133-6 0,-42 2 0,131 8 0,-92 4 0,-1133-16 0,1312-1 0,-54-9 0,-23-2 0,-151-11 0,-175 24 0,395 5 120,23 0-321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53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1479 446 24575,'-237'-2'0,"1"-10"0,-365-66 0,527 65 0,-1 3 0,-143-1 0,181 8 0,37 3 0,0 0 0,0 0 0,0 0 0,0 0 0,0 0 0,1 0 0,-1 0 0,0 0 0,0 0 0,0 0 0,0 0 0,0 0 0,1 0 0,-1 0 0,0-1 0,0 1 0,0 0 0,0 0 0,0 0 0,0 0 0,0 0 0,0 0 0,0-1 0,0 1 0,1 0 0,-1 0 0,0 0 0,0 0 0,0 0 0,0-1 0,0 1 0,0 0 0,0 0 0,0 0 0,0 0 0,0-1 0,0 1 0,0 0 0,0 0 0,0 0 0,0 0 0,-1 0 0,1-1 0,0 1 0,0 0 0,0 0 0,0 0 0,0 0 0,0 0 0,0-1 0,0 1 0,0 0 0,-1 0 0,1 0 0,0 0 0,0 0 0,0 0 0,0 0 0,0 0 0,0 0 0,-1 0 0,1 0 0,0-1 0,12-3 0,-1 1 0,1-1 0,1 2 0,11-2 0,672-43-36,-571 42-44,492-7-532,123-5 641,-716 16-29,-1 0 0,0 0 0,41-9 0,-55 5 0,-15 1 4,-23-2 108,-486-7 438,341 15-517,-953-1-33,1106-1 0,-9 0 0,-46 5 0,71-2 0,13 0 0,26 2 0,755 7-181,-503-13-382,902 0 414,-1136 2 149,-47 1 0,-11 0 0,-74 10 0,59-10 0,-1027 78 893,871-78-893,-218 5 0,0 34 0,292-24 0,88-12 0,42-3 0,207-6 0,1130-85-1128,-4-82 926,-1258 151 202,-69 9 0,-35 7 0,-17 1 0,-401-13 1137,170 11-944,-165-17-193,-390-6 0,787 28 0,0 1 0,0 1 0,0 0 0,-35 10 0,53-12 0,-1 0 0,0 0 0,0 0 0,1 1 0,-1-1 0,0 0 0,1 0 0,-1 0 0,0 1 0,1-1 0,-1 1 0,0-1 0,1 0 0,-1 1 0,1-1 0,-1 1 0,1-1 0,-1 1 0,1-1 0,-1 1 0,1 0 0,-1-1 0,1 2 0,12 5 0,41 0 0,581 5-15,-437-12-113,875-1-1812,-1015 1-4168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1:28.400"/>
    </inkml:context>
    <inkml:brush xml:id="br0">
      <inkml:brushProperty name="width" value="0.2" units="cm"/>
      <inkml:brushProperty name="height" value="0.2" units="cm"/>
      <inkml:brushProperty name="color" value="#E6E6E6"/>
    </inkml:brush>
  </inkml:definitions>
  <inkml:trace contextRef="#ctx0" brushRef="#br0">0 0 24575,'4'0'0,"6"0"0,5 0 0,4 0 0,4 0 0,5 0 0,3 0 0,-4 4 0,-3 2 0,-1-1 0,0 3 0,1 1 0,-1-2 0,1-2 0,0-1 0,0-3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8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4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86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9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5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2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6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0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5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B564-AB6B-4B40-BBF7-D351B3205F39}" type="datetimeFigureOut">
              <a:rPr lang="it-IT" smtClean="0"/>
              <a:t>16/12/2024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50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0.png"/><Relationship Id="rId18" Type="http://schemas.openxmlformats.org/officeDocument/2006/relationships/customXml" Target="../ink/ink8.xml"/><Relationship Id="rId3" Type="http://schemas.openxmlformats.org/officeDocument/2006/relationships/image" Target="../media/image12.png"/><Relationship Id="rId21" Type="http://schemas.openxmlformats.org/officeDocument/2006/relationships/image" Target="../media/image22.png"/><Relationship Id="rId7" Type="http://schemas.openxmlformats.org/officeDocument/2006/relationships/image" Target="../media/image150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image" Target="../media/image11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0.png"/><Relationship Id="rId15" Type="http://schemas.openxmlformats.org/officeDocument/2006/relationships/image" Target="../media/image190.png"/><Relationship Id="rId23" Type="http://schemas.openxmlformats.org/officeDocument/2006/relationships/image" Target="../media/image23.png"/><Relationship Id="rId10" Type="http://schemas.openxmlformats.org/officeDocument/2006/relationships/customXml" Target="../ink/ink4.xml"/><Relationship Id="rId19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 SCOLASTICI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403648" y="1149895"/>
            <a:ext cx="6400800" cy="69736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COMUNE DI TAVERNERIO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04378" y="3068960"/>
            <a:ext cx="77724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SERVIZI EROGATI:</a:t>
            </a:r>
          </a:p>
          <a:p>
            <a:r>
              <a:rPr lang="it-IT" dirty="0">
                <a:solidFill>
                  <a:schemeClr val="bg1"/>
                </a:solidFill>
              </a:rPr>
              <a:t>MENSA</a:t>
            </a:r>
          </a:p>
          <a:p>
            <a:r>
              <a:rPr lang="it-IT" dirty="0">
                <a:solidFill>
                  <a:schemeClr val="bg1"/>
                </a:solidFill>
              </a:rPr>
              <a:t>TRASPORTO</a:t>
            </a:r>
          </a:p>
        </p:txBody>
      </p:sp>
      <p:pic>
        <p:nvPicPr>
          <p:cNvPr id="3" name="Picture 2" descr="stemma comune colore">
            <a:extLst>
              <a:ext uri="{FF2B5EF4-FFF2-40B4-BE49-F238E27FC236}">
                <a16:creationId xmlns:a16="http://schemas.microsoft.com/office/drawing/2014/main" id="{6521B165-1C2B-8202-B614-8DB02F82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68" y="1735596"/>
            <a:ext cx="920620" cy="122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1454725-D944-6ED9-88B0-2F8101AE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7"/>
            <a:ext cx="8280920" cy="448549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4F8B0B2-E0CB-527C-E455-DFEA6860C4FE}"/>
              </a:ext>
            </a:extLst>
          </p:cNvPr>
          <p:cNvSpPr/>
          <p:nvPr/>
        </p:nvSpPr>
        <p:spPr>
          <a:xfrm>
            <a:off x="6804248" y="1844824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89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6596C9-C4CA-7016-4F5E-4110F8F3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AF8385-4403-94FD-294C-77CEDA0E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5262D70-41FE-357E-D711-BF2F41F9741F}"/>
              </a:ext>
            </a:extLst>
          </p:cNvPr>
          <p:cNvSpPr/>
          <p:nvPr/>
        </p:nvSpPr>
        <p:spPr>
          <a:xfrm>
            <a:off x="4211960" y="2420888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14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TRASPORTO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3658" y="2750725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IL SERVIZIO DI TRASPORTO È ARTICOLATO IN </a:t>
            </a:r>
            <a:r>
              <a:rPr lang="it-IT" sz="4000" b="1" dirty="0">
                <a:solidFill>
                  <a:schemeClr val="bg1"/>
                </a:solidFill>
              </a:rPr>
              <a:t>2 CORSE</a:t>
            </a:r>
            <a:endParaRPr lang="it-IT" sz="4000" dirty="0">
              <a:solidFill>
                <a:schemeClr val="bg1"/>
              </a:solidFill>
            </a:endParaRPr>
          </a:p>
          <a:p>
            <a:pPr algn="ctr"/>
            <a:r>
              <a:rPr lang="it-IT" sz="3200" dirty="0">
                <a:solidFill>
                  <a:schemeClr val="bg1"/>
                </a:solidFill>
              </a:rPr>
              <a:t>(andata al mattino verso la scuola e ritorno al termine delle lezioni)</a:t>
            </a:r>
          </a:p>
          <a:p>
            <a:pPr algn="ctr"/>
            <a:endParaRPr lang="it-IT" sz="3800" b="1" dirty="0">
              <a:solidFill>
                <a:schemeClr val="bg1"/>
              </a:solidFill>
            </a:endParaRPr>
          </a:p>
          <a:p>
            <a:pPr algn="ctr"/>
            <a:r>
              <a:rPr lang="it-IT" sz="3800" b="1" dirty="0">
                <a:solidFill>
                  <a:schemeClr val="bg1"/>
                </a:solidFill>
              </a:rPr>
              <a:t>Orari sul sito web -&gt; pagina servizi scolastici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973"/>
            <a:ext cx="1171832" cy="141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temma comune colore">
            <a:extLst>
              <a:ext uri="{FF2B5EF4-FFF2-40B4-BE49-F238E27FC236}">
                <a16:creationId xmlns:a16="http://schemas.microsoft.com/office/drawing/2014/main" id="{8070F002-70B7-0FED-5093-A4CC86BE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8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TRASPORTO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72145"/>
              </p:ext>
            </p:extLst>
          </p:nvPr>
        </p:nvGraphicFramePr>
        <p:xfrm>
          <a:off x="306100" y="2435696"/>
          <a:ext cx="8568954" cy="434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TIPO DI COSTO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IMPORTO MINIMO PER LA RICARICA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1° -  figlio: quota intera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TRASPORTO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2 corse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28,00.= mensile </a:t>
                      </a:r>
                      <a:r>
                        <a:rPr lang="it-IT" sz="2000" dirty="0">
                          <a:effectLst/>
                        </a:rPr>
                        <a:t>per n. 3 mesi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84,00.=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2° -  figlio: riduzione del 15% 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TRASPORTO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2 corse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23,80.= mensile </a:t>
                      </a:r>
                      <a:r>
                        <a:rPr lang="it-IT" sz="2000" dirty="0">
                          <a:effectLst/>
                        </a:rPr>
                        <a:t>per n. 3 mesi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71,40.=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3° - figlio e successivi : riduzione del 40%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TRASPORTO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2 corse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16,80.= mensile </a:t>
                      </a:r>
                      <a:r>
                        <a:rPr lang="it-IT" sz="2000" dirty="0">
                          <a:effectLst/>
                        </a:rPr>
                        <a:t>per n. 3 mesi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50,40.=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122984"/>
            <a:ext cx="502492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SCUOLA INFANZIA - SCUOLA PRIMARIA - SECONDARIA DI 1^ GRADO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58924" y="148478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COSTI A.S. 2025/2026</a:t>
            </a:r>
          </a:p>
        </p:txBody>
      </p:sp>
      <p:pic>
        <p:nvPicPr>
          <p:cNvPr id="6" name="Picture 2" descr="stemma comune colore">
            <a:extLst>
              <a:ext uri="{FF2B5EF4-FFF2-40B4-BE49-F238E27FC236}">
                <a16:creationId xmlns:a16="http://schemas.microsoft.com/office/drawing/2014/main" id="{46751B5D-40DA-A3E3-8F10-3A068B1A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1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TRASPORTO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1700808"/>
            <a:ext cx="7772400" cy="4752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costo del servizio scuolabus deve essere pagato al ricevimento dell’avviso di pagamento </a:t>
            </a:r>
            <a:r>
              <a:rPr lang="it-IT" dirty="0" err="1">
                <a:solidFill>
                  <a:schemeClr val="bg1"/>
                </a:solidFill>
              </a:rPr>
              <a:t>pagoPA</a:t>
            </a:r>
            <a:r>
              <a:rPr lang="it-IT" dirty="0">
                <a:solidFill>
                  <a:schemeClr val="bg1"/>
                </a:solidFill>
              </a:rPr>
              <a:t> trimestrale, trasmesso dall’ufficio servizi scolastici ricaricando il </a:t>
            </a:r>
            <a:r>
              <a:rPr lang="it-IT" b="1" dirty="0">
                <a:solidFill>
                  <a:schemeClr val="bg1"/>
                </a:solidFill>
              </a:rPr>
              <a:t>conto elettronico</a:t>
            </a:r>
            <a:r>
              <a:rPr lang="it-IT" dirty="0">
                <a:solidFill>
                  <a:schemeClr val="bg1"/>
                </a:solidFill>
              </a:rPr>
              <a:t> del nucleo familiare.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AE5D8702-BE61-D3C2-2E1C-E8B2354F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7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TUTTI I SERVIZI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0163" y="1556792"/>
            <a:ext cx="77724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MODALITÀ DI PAGAMENTO: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SITO WEB DEL COMUNE - SERVIZI SCOLASTICI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CON LE PROPRIE CREDENZIALI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PAGOPA con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AVVISI DI PAGAMENTO </a:t>
            </a:r>
          </a:p>
          <a:p>
            <a:pPr algn="l"/>
            <a:r>
              <a:rPr lang="it-IT" sz="3000" dirty="0">
                <a:solidFill>
                  <a:schemeClr val="bg1"/>
                </a:solidFill>
              </a:rPr>
              <a:t>La situazione contabile in tempo reale può essere consultata sul sito web del comune o richiesta all’ufficio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2" descr="stemma comune colore">
            <a:extLst>
              <a:ext uri="{FF2B5EF4-FFF2-40B4-BE49-F238E27FC236}">
                <a16:creationId xmlns:a16="http://schemas.microsoft.com/office/drawing/2014/main" id="{0555C43A-8519-35D8-523C-49D5DADD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8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TUTTI I SERVIZI</a:t>
            </a:r>
          </a:p>
        </p:txBody>
      </p:sp>
      <p:pic>
        <p:nvPicPr>
          <p:cNvPr id="9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81" y="6165304"/>
            <a:ext cx="379833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5417C7-5039-4D85-09B0-A24018E7D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7" t="18498" r="22562" b="9671"/>
          <a:stretch/>
        </p:blipFill>
        <p:spPr>
          <a:xfrm>
            <a:off x="1858646" y="1558264"/>
            <a:ext cx="5426708" cy="50390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88C697C-B28E-4A95-573C-6A07DBD5BCBB}"/>
                  </a:ext>
                </a:extLst>
              </p14:cNvPr>
              <p14:cNvContentPartPr/>
              <p14:nvPr/>
            </p14:nvContentPartPr>
            <p14:xfrm>
              <a:off x="4796706" y="2982282"/>
              <a:ext cx="825840" cy="100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88C697C-B28E-4A95-573C-6A07DBD5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2706" y="2874282"/>
                <a:ext cx="933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C39AFB8-950F-A4B6-D786-59BC7E0EE38C}"/>
                  </a:ext>
                </a:extLst>
              </p14:cNvPr>
              <p14:cNvContentPartPr/>
              <p14:nvPr/>
            </p14:nvContentPartPr>
            <p14:xfrm>
              <a:off x="4882386" y="2933682"/>
              <a:ext cx="878040" cy="4932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C39AFB8-950F-A4B6-D786-59BC7E0EE3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8386" y="2825682"/>
                <a:ext cx="985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8FA6DB67-8E07-8A3C-A24F-3CB9CF573114}"/>
                  </a:ext>
                </a:extLst>
              </p14:cNvPr>
              <p14:cNvContentPartPr/>
              <p14:nvPr/>
            </p14:nvContentPartPr>
            <p14:xfrm>
              <a:off x="5083986" y="2973282"/>
              <a:ext cx="599760" cy="2880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8FA6DB67-8E07-8A3C-A24F-3CB9CF5731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5346" y="2964282"/>
                <a:ext cx="617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A3AC1683-ED3E-18E4-79D5-0B0C16C3F5E1}"/>
                  </a:ext>
                </a:extLst>
              </p14:cNvPr>
              <p14:cNvContentPartPr/>
              <p14:nvPr/>
            </p14:nvContentPartPr>
            <p14:xfrm>
              <a:off x="4859346" y="2909922"/>
              <a:ext cx="793080" cy="144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A3AC1683-ED3E-18E4-79D5-0B0C16C3F5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50706" y="2901282"/>
                <a:ext cx="810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D75C9D63-CB59-FA9A-5720-37B74BE7CB27}"/>
                  </a:ext>
                </a:extLst>
              </p14:cNvPr>
              <p14:cNvContentPartPr/>
              <p14:nvPr/>
            </p14:nvContentPartPr>
            <p14:xfrm>
              <a:off x="4909026" y="2945922"/>
              <a:ext cx="1271520" cy="900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D75C9D63-CB59-FA9A-5720-37B74BE7CB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5026" y="2837922"/>
                <a:ext cx="13791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D2865A0E-9C70-EBD2-90D9-9CBB340DE8BA}"/>
                  </a:ext>
                </a:extLst>
              </p14:cNvPr>
              <p14:cNvContentPartPr/>
              <p14:nvPr/>
            </p14:nvContentPartPr>
            <p14:xfrm>
              <a:off x="4873746" y="3053562"/>
              <a:ext cx="1062720" cy="280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D2865A0E-9C70-EBD2-90D9-9CBB340DE8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0746" y="2990562"/>
                <a:ext cx="1188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D55DD313-DA92-8E72-50D7-CAB6D16EA31E}"/>
                  </a:ext>
                </a:extLst>
              </p14:cNvPr>
              <p14:cNvContentPartPr/>
              <p14:nvPr/>
            </p14:nvContentPartPr>
            <p14:xfrm>
              <a:off x="4808226" y="3195042"/>
              <a:ext cx="1296360" cy="63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D55DD313-DA92-8E72-50D7-CAB6D16EA3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5226" y="3132402"/>
                <a:ext cx="1422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606FE67-AE1C-2914-E9D8-35514CB6230A}"/>
                  </a:ext>
                </a:extLst>
              </p14:cNvPr>
              <p14:cNvContentPartPr/>
              <p14:nvPr/>
            </p14:nvContentPartPr>
            <p14:xfrm>
              <a:off x="4945026" y="3044202"/>
              <a:ext cx="1315440" cy="1605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606FE67-AE1C-2914-E9D8-35514CB623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82386" y="2981202"/>
                <a:ext cx="144108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B60EAFE7-476D-107C-8CF4-F5ECBCB5D4CF}"/>
              </a:ext>
            </a:extLst>
          </p:cNvPr>
          <p:cNvGrpSpPr/>
          <p:nvPr/>
        </p:nvGrpSpPr>
        <p:grpSpPr>
          <a:xfrm>
            <a:off x="6365226" y="2707602"/>
            <a:ext cx="684000" cy="44640"/>
            <a:chOff x="6365226" y="2707602"/>
            <a:chExt cx="6840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0ED76EA0-B053-5CD1-0427-53B2EF87BA4B}"/>
                    </a:ext>
                  </a:extLst>
                </p14:cNvPr>
                <p14:cNvContentPartPr/>
                <p14:nvPr/>
              </p14:nvContentPartPr>
              <p14:xfrm>
                <a:off x="6365226" y="2707602"/>
                <a:ext cx="133920" cy="1836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0ED76EA0-B053-5CD1-0427-53B2EF87BA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29226" y="2671602"/>
                  <a:ext cx="205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CCEE10F7-5EFC-7ABD-A5B2-DE80E29D2599}"/>
                    </a:ext>
                  </a:extLst>
                </p14:cNvPr>
                <p14:cNvContentPartPr/>
                <p14:nvPr/>
              </p14:nvContentPartPr>
              <p14:xfrm>
                <a:off x="6391506" y="2751882"/>
                <a:ext cx="657720" cy="3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CCEE10F7-5EFC-7ABD-A5B2-DE80E29D25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55866" y="2715882"/>
                  <a:ext cx="72936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400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8572E-A3E0-0CB4-01BD-B49BB1D4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1FF9B-70A2-6D84-DCCD-0B049E16B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TUTTI I SERVIZI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AE0B39D-448F-E7CA-D129-BB8FC51190C7}"/>
              </a:ext>
            </a:extLst>
          </p:cNvPr>
          <p:cNvSpPr txBox="1">
            <a:spLocks/>
          </p:cNvSpPr>
          <p:nvPr/>
        </p:nvSpPr>
        <p:spPr>
          <a:xfrm>
            <a:off x="750163" y="1556792"/>
            <a:ext cx="77724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AGEVOLAZIONI SERVIZI SCOLASTICI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IN BASE AL REDDITO ISEE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ANNO SCOLASTICO 2025/2026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Le fasce di agevolazione sono applicate a tutti i servizi scolastici erogati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(Servizi Mensa, Assistenza mensa, Trasporto scolastico, </a:t>
            </a:r>
            <a:r>
              <a:rPr lang="it-IT" dirty="0" err="1">
                <a:solidFill>
                  <a:schemeClr val="bg1"/>
                </a:solidFill>
              </a:rPr>
              <a:t>Pre</a:t>
            </a:r>
            <a:r>
              <a:rPr lang="it-IT" dirty="0">
                <a:solidFill>
                  <a:schemeClr val="bg1"/>
                </a:solidFill>
              </a:rPr>
              <a:t> scuola e Post scuola).</a:t>
            </a:r>
          </a:p>
        </p:txBody>
      </p:sp>
      <p:pic>
        <p:nvPicPr>
          <p:cNvPr id="4" name="Picture 2" descr="stemma comune colore">
            <a:extLst>
              <a:ext uri="{FF2B5EF4-FFF2-40B4-BE49-F238E27FC236}">
                <a16:creationId xmlns:a16="http://schemas.microsoft.com/office/drawing/2014/main" id="{FEE2F2A3-98AC-106D-1944-863C825E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9BF9CB8-4801-91E5-4388-F5EE7B64C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69080"/>
              </p:ext>
            </p:extLst>
          </p:nvPr>
        </p:nvGraphicFramePr>
        <p:xfrm>
          <a:off x="820704" y="3212976"/>
          <a:ext cx="6415592" cy="133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52">
                  <a:extLst>
                    <a:ext uri="{9D8B030D-6E8A-4147-A177-3AD203B41FA5}">
                      <a16:colId xmlns:a16="http://schemas.microsoft.com/office/drawing/2014/main" val="4162613519"/>
                    </a:ext>
                  </a:extLst>
                </a:gridCol>
                <a:gridCol w="2859186">
                  <a:extLst>
                    <a:ext uri="{9D8B030D-6E8A-4147-A177-3AD203B41FA5}">
                      <a16:colId xmlns:a16="http://schemas.microsoft.com/office/drawing/2014/main" val="3656251413"/>
                    </a:ext>
                  </a:extLst>
                </a:gridCol>
                <a:gridCol w="2544754">
                  <a:extLst>
                    <a:ext uri="{9D8B030D-6E8A-4147-A177-3AD203B41FA5}">
                      <a16:colId xmlns:a16="http://schemas.microsoft.com/office/drawing/2014/main" val="2972633709"/>
                    </a:ext>
                  </a:extLst>
                </a:gridCol>
              </a:tblGrid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FASCIA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VALORE ISEE MINORENNI IN €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RIDUZIONE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820886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Da zero a 6.000,00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941521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Da 6.000,01 a 8.000,00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75%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699970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Da 8.000,01 a 10.000,00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50%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881794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Da 10.000,01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 err="1">
                          <a:effectLst/>
                        </a:rPr>
                        <a:t>Nessuna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riduzione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53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7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ISCRIZIONI ONLINE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PER ISCRIVERSI AI SERVIZI:</a:t>
            </a: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SITO WEB DEL COMUNE – PAGINA SERVIZI SCOLASTICI (PERIODO MAGGIO-GIUGNO)</a:t>
            </a: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VERRA’ DIFFUSA UNA COMUNICAZIONE DA PARTE DEL COMUNE CON LE ISTRUZIONI</a:t>
            </a:r>
          </a:p>
          <a:p>
            <a:pPr marL="0" indent="0">
              <a:buNone/>
            </a:pPr>
            <a:r>
              <a:rPr lang="it-IT" u="sng" dirty="0">
                <a:solidFill>
                  <a:schemeClr val="bg1"/>
                </a:solidFill>
              </a:rPr>
              <a:t>(è una procedura diversa da quella della scuola)</a:t>
            </a: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8FDB05EC-9E07-35BC-5B5B-7E021C91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1048991"/>
            <a:ext cx="491179" cy="6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8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67544" y="1556792"/>
            <a:ext cx="8063780" cy="5040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La gestione del servizio refezione è attualmente affidata alla società di ristorazione </a:t>
            </a:r>
            <a:r>
              <a:rPr lang="it-IT" dirty="0" err="1">
                <a:solidFill>
                  <a:schemeClr val="bg1"/>
                </a:solidFill>
              </a:rPr>
              <a:t>Vivenda</a:t>
            </a:r>
            <a:r>
              <a:rPr lang="it-IT" dirty="0">
                <a:solidFill>
                  <a:schemeClr val="bg1"/>
                </a:solidFill>
              </a:rPr>
              <a:t> S.p.A.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centro cottura, recentemente ristrutturato, si trova </a:t>
            </a:r>
            <a:r>
              <a:rPr lang="it-IT" i="1" dirty="0">
                <a:solidFill>
                  <a:schemeClr val="bg1"/>
                </a:solidFill>
              </a:rPr>
              <a:t>in loco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Vengono richiesti alti standard qualitativi per lo svolgimento del servizio.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Ministero dell’Agricoltura ha rilasciato il riconoscimento di mensa biologica.</a:t>
            </a:r>
          </a:p>
        </p:txBody>
      </p:sp>
      <p:pic>
        <p:nvPicPr>
          <p:cNvPr id="6" name="Picture 2" descr="stemma comune colore">
            <a:extLst>
              <a:ext uri="{FF2B5EF4-FFF2-40B4-BE49-F238E27FC236}">
                <a16:creationId xmlns:a16="http://schemas.microsoft.com/office/drawing/2014/main" id="{E36935C7-52DC-FEE8-0AEC-79207B44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1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441398-2AFB-49A7-B3F9-51AF9E092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052736"/>
            <a:ext cx="764434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1700809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COSTI A.S. 2025/2026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8943" y="2420888"/>
            <a:ext cx="863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chemeClr val="bg1"/>
                </a:solidFill>
              </a:rPr>
              <a:t>PASTI</a:t>
            </a:r>
          </a:p>
          <a:p>
            <a:endParaRPr lang="it-IT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53817"/>
              </p:ext>
            </p:extLst>
          </p:nvPr>
        </p:nvGraphicFramePr>
        <p:xfrm>
          <a:off x="539552" y="3356989"/>
          <a:ext cx="7991772" cy="3319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TIPO DI COSTO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IMPORTO MINIMO PER LA RICARICA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1° -  figlio: quota intera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REFEZIONE -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5,40 </a:t>
                      </a:r>
                      <a:r>
                        <a:rPr lang="it-IT" sz="2400" dirty="0">
                          <a:effectLst/>
                        </a:rPr>
                        <a:t>costo singolo pasto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n. 15 pasti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81,00.=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2° -  figlio: riduzione del 15% 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REFEZIONE -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4,59 </a:t>
                      </a:r>
                      <a:r>
                        <a:rPr lang="it-IT" sz="2400" dirty="0">
                          <a:effectLst/>
                        </a:rPr>
                        <a:t>costo singolo pasto</a:t>
                      </a:r>
                      <a:endParaRPr lang="it-IT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n. 15 pasti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68,85.=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3° - figlio e successivi : riduzione del 40%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REFEZIONE -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3,24 </a:t>
                      </a:r>
                      <a:r>
                        <a:rPr lang="it-IT" sz="2400" dirty="0">
                          <a:effectLst/>
                        </a:rPr>
                        <a:t>costo singolo pasto</a:t>
                      </a:r>
                      <a:endParaRPr lang="it-IT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n. 15 pasti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48,60.=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6561" y="3023439"/>
            <a:ext cx="500349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SCUOLA INFANZIA - SCUOLA PRIMARIA - SECONDARIA DI 1^ GRADO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stemma comune colore">
            <a:extLst>
              <a:ext uri="{FF2B5EF4-FFF2-40B4-BE49-F238E27FC236}">
                <a16:creationId xmlns:a16="http://schemas.microsoft.com/office/drawing/2014/main" id="{3BB14DC0-230C-E269-6E30-C76194E5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9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1700808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Il servizio viene svolto </a:t>
            </a:r>
          </a:p>
          <a:p>
            <a:r>
              <a:rPr lang="it-IT" dirty="0">
                <a:solidFill>
                  <a:schemeClr val="bg1"/>
                </a:solidFill>
              </a:rPr>
              <a:t>da lunedì a venerdì.</a:t>
            </a: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82045F66-F4CE-A8F6-C77D-A7883509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3429000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Il costo dei pasti deve essere pagato anticipatamente, ricaricando il </a:t>
            </a:r>
            <a:r>
              <a:rPr lang="it-IT" b="1" dirty="0">
                <a:solidFill>
                  <a:schemeClr val="bg1"/>
                </a:solidFill>
              </a:rPr>
              <a:t>conto elettronico </a:t>
            </a:r>
            <a:r>
              <a:rPr lang="it-IT" dirty="0">
                <a:solidFill>
                  <a:schemeClr val="bg1"/>
                </a:solidFill>
              </a:rPr>
              <a:t>del nucleo familiare e dal quale verrà scalato l’importo dei pasti consumati.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4400EB5D-7E1D-6EA1-F973-DD2FC9C3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2924944"/>
            <a:ext cx="7772400" cy="4032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QUANDO IL CREDITO è in esaurimento l’ufficio trasmette un </a:t>
            </a:r>
            <a:r>
              <a:rPr lang="it-IT" b="1" dirty="0">
                <a:solidFill>
                  <a:schemeClr val="bg1"/>
                </a:solidFill>
              </a:rPr>
              <a:t>SMS</a:t>
            </a:r>
            <a:r>
              <a:rPr lang="it-IT" dirty="0">
                <a:solidFill>
                  <a:schemeClr val="bg1"/>
                </a:solidFill>
              </a:rPr>
              <a:t> per AVVISARE ed invitare ad effettuare la </a:t>
            </a:r>
            <a:r>
              <a:rPr lang="it-IT" b="1" dirty="0">
                <a:solidFill>
                  <a:schemeClr val="bg1"/>
                </a:solidFill>
              </a:rPr>
              <a:t>RICARICA</a:t>
            </a:r>
          </a:p>
          <a:p>
            <a:pPr algn="l"/>
            <a:endParaRPr lang="it-IT" b="1" dirty="0">
              <a:solidFill>
                <a:schemeClr val="bg1"/>
              </a:solidFill>
            </a:endParaRP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ONLINE SITUAZIONE SEMPRE CONSULTABILE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2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C25F7B-3A95-C0A2-9227-BAAF73E5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294260" cy="4492724"/>
          </a:xfrm>
          <a:prstGeom prst="rect">
            <a:avLst/>
          </a:prstGeom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B1E54954-5905-E710-BA15-357F01C70C19}"/>
              </a:ext>
            </a:extLst>
          </p:cNvPr>
          <p:cNvSpPr/>
          <p:nvPr/>
        </p:nvSpPr>
        <p:spPr>
          <a:xfrm rot="2305141">
            <a:off x="5543735" y="1931983"/>
            <a:ext cx="1008112" cy="20882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36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8766B2-DFCE-4456-5DB6-FB308DB1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1" y="1412776"/>
            <a:ext cx="8524638" cy="4617512"/>
          </a:xfrm>
          <a:prstGeom prst="rect">
            <a:avLst/>
          </a:prstGeom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7D481D4-1E98-C3D1-3BFE-B63BAED92B91}"/>
              </a:ext>
            </a:extLst>
          </p:cNvPr>
          <p:cNvSpPr/>
          <p:nvPr/>
        </p:nvSpPr>
        <p:spPr>
          <a:xfrm rot="13383633">
            <a:off x="6287775" y="1970722"/>
            <a:ext cx="648072" cy="146124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54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SERVIZI SCOLASTICI 2024 open day PRIMARIA</Template>
  <TotalTime>641</TotalTime>
  <Words>567</Words>
  <Application>Microsoft Office PowerPoint</Application>
  <PresentationFormat>Presentazione su schermo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di Office</vt:lpstr>
      <vt:lpstr>SERVIZI SCOLASTICI</vt:lpstr>
      <vt:lpstr>SERVIZIO MENSA SCOLASTICA</vt:lpstr>
      <vt:lpstr>SERVIZIO MENSA SCOLASTICA</vt:lpstr>
      <vt:lpstr>SERVIZIO MENSA SCOLASTICA</vt:lpstr>
      <vt:lpstr>SERVIZIO MENSA SCOLASTICA</vt:lpstr>
      <vt:lpstr>SERVIZIO MENSA SCOLASTICA</vt:lpstr>
      <vt:lpstr>SERVIZIO MENSA SCOLASTICA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SERVIZIO TRASPORTO</vt:lpstr>
      <vt:lpstr>SERVIZIO TRASPORTO</vt:lpstr>
      <vt:lpstr>SERVIZIO TRASPORTO</vt:lpstr>
      <vt:lpstr>TUTTI I SERVIZI</vt:lpstr>
      <vt:lpstr>TUTTI I SERVIZI</vt:lpstr>
      <vt:lpstr>TUTTI I SERVIZI</vt:lpstr>
      <vt:lpstr>ISCRIZIONI ONLINE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MENSA SCOLASTICA</dc:title>
  <dc:creator>Giacomo Tettamanti</dc:creator>
  <cp:lastModifiedBy>Giacomo Tettamanti</cp:lastModifiedBy>
  <cp:revision>107</cp:revision>
  <cp:lastPrinted>2021-12-02T16:47:47Z</cp:lastPrinted>
  <dcterms:created xsi:type="dcterms:W3CDTF">2014-05-23T08:04:39Z</dcterms:created>
  <dcterms:modified xsi:type="dcterms:W3CDTF">2024-12-16T11:31:23Z</dcterms:modified>
</cp:coreProperties>
</file>