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16"/>
  </p:notes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4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4EC53"/>
    <a:srgbClr val="9FFA26"/>
    <a:srgbClr val="F996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4" autoAdjust="0"/>
    <p:restoredTop sz="91143" autoAdjust="0"/>
  </p:normalViewPr>
  <p:slideViewPr>
    <p:cSldViewPr>
      <p:cViewPr varScale="1">
        <p:scale>
          <a:sx n="42" d="100"/>
          <a:sy n="42" d="100"/>
        </p:scale>
        <p:origin x="1344" y="-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87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A55116-8FD2-4978-B4C9-ADDB7CE1BB72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6F1B64-A7E3-432B-A82E-C3E7CD317E28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1264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6F1B64-A7E3-432B-A82E-C3E7CD317E2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3040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6F1B64-A7E3-432B-A82E-C3E7CD317E2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4028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703C4-C8BC-4A13-B05C-28F49FC19825}" type="datetimeFigureOut">
              <a:rPr lang="it-IT" smtClean="0"/>
              <a:t>18/02/2016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E3355-1AA3-4B44-9991-59C535564E4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63930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703C4-C8BC-4A13-B05C-28F49FC19825}" type="datetimeFigureOut">
              <a:rPr lang="it-IT" smtClean="0"/>
              <a:t>18/02/2016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E3355-1AA3-4B44-9991-59C535564E4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13317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703C4-C8BC-4A13-B05C-28F49FC19825}" type="datetimeFigureOut">
              <a:rPr lang="it-IT" smtClean="0"/>
              <a:t>18/02/2016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E3355-1AA3-4B44-9991-59C535564E4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52071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703C4-C8BC-4A13-B05C-28F49FC19825}" type="datetimeFigureOut">
              <a:rPr lang="it-IT" smtClean="0"/>
              <a:t>18/02/2016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E3355-1AA3-4B44-9991-59C535564E4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68596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703C4-C8BC-4A13-B05C-28F49FC19825}" type="datetimeFigureOut">
              <a:rPr lang="it-IT" smtClean="0"/>
              <a:t>18/02/2016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E3355-1AA3-4B44-9991-59C535564E4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59658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703C4-C8BC-4A13-B05C-28F49FC19825}" type="datetimeFigureOut">
              <a:rPr lang="it-IT" smtClean="0"/>
              <a:t>18/02/2016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E3355-1AA3-4B44-9991-59C535564E4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50837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703C4-C8BC-4A13-B05C-28F49FC19825}" type="datetimeFigureOut">
              <a:rPr lang="it-IT" smtClean="0"/>
              <a:t>18/02/2016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E3355-1AA3-4B44-9991-59C535564E4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22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703C4-C8BC-4A13-B05C-28F49FC19825}" type="datetimeFigureOut">
              <a:rPr lang="it-IT" smtClean="0"/>
              <a:t>18/02/2016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E3355-1AA3-4B44-9991-59C535564E4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75011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703C4-C8BC-4A13-B05C-28F49FC19825}" type="datetimeFigureOut">
              <a:rPr lang="it-IT" smtClean="0"/>
              <a:t>18/02/2016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E3355-1AA3-4B44-9991-59C535564E4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3698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703C4-C8BC-4A13-B05C-28F49FC19825}" type="datetimeFigureOut">
              <a:rPr lang="it-IT" smtClean="0"/>
              <a:t>18/02/2016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E3355-1AA3-4B44-9991-59C535564E4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81298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703C4-C8BC-4A13-B05C-28F49FC19825}" type="datetimeFigureOut">
              <a:rPr lang="it-IT" smtClean="0"/>
              <a:t>18/02/2016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E3355-1AA3-4B44-9991-59C535564E4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62012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A703C4-C8BC-4A13-B05C-28F49FC19825}" type="datetimeFigureOut">
              <a:rPr lang="it-IT" smtClean="0"/>
              <a:t>18/02/2016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2E3355-1AA3-4B44-9991-59C535564E4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75951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8" descr="Moleskine_ruled_notebook,_inside_view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3" y="-24"/>
            <a:ext cx="9143999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4" name="TextBox 13"/>
          <p:cNvSpPr txBox="1"/>
          <p:nvPr/>
        </p:nvSpPr>
        <p:spPr>
          <a:xfrm>
            <a:off x="285720" y="6215082"/>
            <a:ext cx="321471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it-IT" b="1" dirty="0" smtClean="0">
                <a:latin typeface="Bradley Hand ITC" pitchFamily="66" charset="0"/>
              </a:rPr>
              <a:t>1</a:t>
            </a:r>
            <a:endParaRPr lang="en-US" b="1" dirty="0">
              <a:latin typeface="Bradley Hand ITC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643966" y="6286520"/>
            <a:ext cx="28575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it-IT" b="1" dirty="0">
                <a:latin typeface="Bradley Hand ITC" pitchFamily="66" charset="0"/>
              </a:rPr>
              <a:t>2</a:t>
            </a:r>
            <a:endParaRPr lang="en-US" b="1" dirty="0">
              <a:latin typeface="Bradley Hand ITC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 rot="19681962">
            <a:off x="687653" y="1210613"/>
            <a:ext cx="1800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                  </a:t>
            </a:r>
            <a:endParaRPr lang="en-US" sz="4400" b="1" dirty="0">
              <a:solidFill>
                <a:schemeClr val="tx1">
                  <a:lumMod val="95000"/>
                  <a:lumOff val="5000"/>
                </a:schemeClr>
              </a:solidFill>
              <a:latin typeface="Bradley Hand ITC" pitchFamily="66" charset="0"/>
            </a:endParaRPr>
          </a:p>
        </p:txBody>
      </p:sp>
      <p:sp>
        <p:nvSpPr>
          <p:cNvPr id="18" name="CasellaDiTesto 8"/>
          <p:cNvSpPr txBox="1"/>
          <p:nvPr/>
        </p:nvSpPr>
        <p:spPr>
          <a:xfrm>
            <a:off x="642932" y="2661796"/>
            <a:ext cx="3433396" cy="54938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2000" dirty="0" smtClean="0">
                <a:ea typeface="MS Mincho" pitchFamily="49" charset="-128"/>
                <a:cs typeface="Arial" charset="0"/>
              </a:rPr>
              <a:t> </a:t>
            </a:r>
            <a:r>
              <a:rPr lang="it-IT" sz="4400" b="1" dirty="0" smtClean="0">
                <a:latin typeface="Bradley Hand ITC" pitchFamily="66" charset="0"/>
                <a:ea typeface="MS Mincho" pitchFamily="49" charset="-128"/>
                <a:cs typeface="Arial" charset="0"/>
              </a:rPr>
              <a:t>La scuola è meravigliosa</a:t>
            </a:r>
            <a:r>
              <a:rPr lang="it-IT" sz="4400" b="1" dirty="0" smtClean="0">
                <a:latin typeface="Bradley Hand ITC" pitchFamily="66" charset="0"/>
                <a:ea typeface="MS Mincho" pitchFamily="49" charset="-128"/>
                <a:cs typeface="Arial" charset="0"/>
              </a:rPr>
              <a:t>!</a:t>
            </a:r>
          </a:p>
          <a:p>
            <a:pPr algn="ctr"/>
            <a:endParaRPr lang="it-IT" sz="20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itchFamily="66" charset="0"/>
              <a:ea typeface="MS Mincho" pitchFamily="49" charset="-128"/>
              <a:cs typeface="Arial" charset="0"/>
              <a:sym typeface="Wingdings" pitchFamily="2" charset="2"/>
            </a:endParaRPr>
          </a:p>
          <a:p>
            <a:pPr algn="ctr"/>
            <a:endParaRPr lang="it-IT" sz="2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itchFamily="66" charset="0"/>
              <a:ea typeface="MS Mincho" pitchFamily="49" charset="-128"/>
              <a:cs typeface="Arial" charset="0"/>
              <a:sym typeface="Wingdings" pitchFamily="2" charset="2"/>
            </a:endParaRPr>
          </a:p>
          <a:p>
            <a:pPr algn="ctr" fontAlgn="base"/>
            <a:r>
              <a:rPr lang="it-IT" sz="2000" b="1" i="1" dirty="0"/>
              <a:t>"Mi domando se le stelle sono illuminate perché ognuno possa un giorno trovare la sua" </a:t>
            </a:r>
            <a:r>
              <a:rPr lang="it-IT" sz="2000" b="1" i="1" dirty="0" smtClean="0"/>
              <a:t>(da Il Piccolo </a:t>
            </a:r>
            <a:r>
              <a:rPr lang="it-IT" sz="2000" b="1" i="1" dirty="0"/>
              <a:t>Principe)</a:t>
            </a:r>
          </a:p>
          <a:p>
            <a:r>
              <a:rPr lang="it-IT" sz="4400" dirty="0"/>
              <a:t/>
            </a:r>
            <a:br>
              <a:rPr lang="it-IT" sz="4400" dirty="0"/>
            </a:br>
            <a:r>
              <a:rPr lang="it-IT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S Mincho" pitchFamily="49" charset="-128"/>
                <a:cs typeface="Arial" charset="0"/>
                <a:sym typeface="Wingdings" pitchFamily="2" charset="2"/>
              </a:rPr>
              <a:t/>
            </a:r>
            <a:br>
              <a:rPr lang="it-IT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S Mincho" pitchFamily="49" charset="-128"/>
                <a:cs typeface="Arial" charset="0"/>
                <a:sym typeface="Wingdings" pitchFamily="2" charset="2"/>
              </a:rPr>
            </a:br>
            <a:endParaRPr lang="it-IT" sz="4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MS Mincho" pitchFamily="49" charset="-128"/>
              <a:cs typeface="Arial" charset="0"/>
              <a:sym typeface="Wingdings" pitchFamily="2" charset="2"/>
            </a:endParaRPr>
          </a:p>
          <a:p>
            <a:pPr>
              <a:buFont typeface="Arial" pitchFamily="34" charset="0"/>
              <a:buChar char="•"/>
            </a:pPr>
            <a:endParaRPr lang="it-IT" sz="11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MS Mincho" pitchFamily="49" charset="-128"/>
              <a:cs typeface="Arial" charset="0"/>
            </a:endParaRPr>
          </a:p>
        </p:txBody>
      </p:sp>
      <p:sp>
        <p:nvSpPr>
          <p:cNvPr id="12" name="CasellaDiTesto 8"/>
          <p:cNvSpPr txBox="1"/>
          <p:nvPr/>
        </p:nvSpPr>
        <p:spPr>
          <a:xfrm>
            <a:off x="4644008" y="1190368"/>
            <a:ext cx="3528392" cy="29700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2000" dirty="0" smtClean="0">
                <a:ea typeface="MS Mincho" pitchFamily="49" charset="-128"/>
                <a:cs typeface="Arial" charset="0"/>
              </a:rPr>
              <a:t> </a:t>
            </a:r>
            <a:r>
              <a:rPr lang="it-IT" sz="4400" b="1" dirty="0" smtClean="0">
                <a:latin typeface="Bradley Hand ITC" pitchFamily="66" charset="0"/>
                <a:ea typeface="MS Mincho" pitchFamily="49" charset="-128"/>
                <a:cs typeface="Arial" charset="0"/>
              </a:rPr>
              <a:t>Impariamo assieme</a:t>
            </a:r>
          </a:p>
          <a:p>
            <a:r>
              <a:rPr lang="it-IT" sz="4400" b="1" dirty="0" smtClean="0">
                <a:latin typeface="Bradley Hand ITC" pitchFamily="66" charset="0"/>
                <a:ea typeface="MS Mincho" pitchFamily="49" charset="-128"/>
                <a:cs typeface="Arial" charset="0"/>
              </a:rPr>
              <a:t>L’inclusione!</a:t>
            </a:r>
            <a:r>
              <a:rPr lang="it-IT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S Mincho" pitchFamily="49" charset="-128"/>
                <a:cs typeface="Arial" charset="0"/>
                <a:sym typeface="Wingdings" pitchFamily="2" charset="2"/>
              </a:rPr>
              <a:t/>
            </a:r>
            <a:br>
              <a:rPr lang="it-IT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S Mincho" pitchFamily="49" charset="-128"/>
                <a:cs typeface="Arial" charset="0"/>
                <a:sym typeface="Wingdings" pitchFamily="2" charset="2"/>
              </a:rPr>
            </a:br>
            <a:endParaRPr lang="it-IT" sz="4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MS Mincho" pitchFamily="49" charset="-128"/>
              <a:cs typeface="Arial" charset="0"/>
              <a:sym typeface="Wingdings" pitchFamily="2" charset="2"/>
            </a:endParaRPr>
          </a:p>
          <a:p>
            <a:pPr>
              <a:buFont typeface="Arial" pitchFamily="34" charset="0"/>
              <a:buChar char="•"/>
            </a:pPr>
            <a:endParaRPr lang="it-IT" sz="11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MS Mincho" pitchFamily="49" charset="-128"/>
              <a:cs typeface="Arial" charset="0"/>
            </a:endParaRPr>
          </a:p>
        </p:txBody>
      </p:sp>
      <p:sp>
        <p:nvSpPr>
          <p:cNvPr id="2" name="CasellaDiTesto 1"/>
          <p:cNvSpPr txBox="1"/>
          <p:nvPr/>
        </p:nvSpPr>
        <p:spPr>
          <a:xfrm rot="20274784">
            <a:off x="950150" y="1027243"/>
            <a:ext cx="28257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Gruppo GLI – </a:t>
            </a:r>
            <a:r>
              <a:rPr lang="it-IT" dirty="0" err="1" smtClean="0"/>
              <a:t>I.C.Tavernerio</a:t>
            </a:r>
            <a:endParaRPr lang="it-IT" dirty="0" smtClean="0"/>
          </a:p>
          <a:p>
            <a:r>
              <a:rPr lang="it-IT" dirty="0"/>
              <a:t> </a:t>
            </a:r>
            <a:r>
              <a:rPr lang="it-IT" dirty="0" smtClean="0"/>
              <a:t>               a.s.2014-15</a:t>
            </a:r>
          </a:p>
          <a:p>
            <a:r>
              <a:rPr lang="it-IT" dirty="0"/>
              <a:t> </a:t>
            </a:r>
            <a:r>
              <a:rPr lang="it-IT" dirty="0" smtClean="0"/>
              <a:t>               a.s.2015-16</a:t>
            </a: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5004048" y="4437112"/>
            <a:ext cx="2643672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i="1" u="sng" dirty="0" smtClean="0"/>
              <a:t>VADEMECUM OPERATIVO</a:t>
            </a:r>
          </a:p>
          <a:p>
            <a:r>
              <a:rPr lang="it-IT" b="1" i="1" dirty="0" smtClean="0"/>
              <a:t>                   BES</a:t>
            </a:r>
          </a:p>
          <a:p>
            <a:endParaRPr lang="it-IT" b="1" i="1" dirty="0"/>
          </a:p>
          <a:p>
            <a:endParaRPr lang="it-IT" b="1" i="1" dirty="0" smtClean="0"/>
          </a:p>
          <a:p>
            <a:endParaRPr lang="it-IT" b="1" i="1" dirty="0"/>
          </a:p>
          <a:p>
            <a:pPr algn="ctr"/>
            <a:r>
              <a:rPr lang="it-IT" b="1" i="1" dirty="0" smtClean="0"/>
              <a:t>     </a:t>
            </a:r>
            <a:endParaRPr lang="it-IT" b="1" i="1" dirty="0"/>
          </a:p>
        </p:txBody>
      </p:sp>
    </p:spTree>
    <p:extLst>
      <p:ext uri="{BB962C8B-B14F-4D97-AF65-F5344CB8AC3E}">
        <p14:creationId xmlns:p14="http://schemas.microsoft.com/office/powerpoint/2010/main" val="3484639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  <a:solidFill>
            <a:srgbClr val="34EC53"/>
          </a:solidFill>
        </p:spPr>
        <p:txBody>
          <a:bodyPr>
            <a:normAutofit fontScale="90000"/>
          </a:bodyPr>
          <a:lstStyle/>
          <a:p>
            <a:r>
              <a:rPr lang="it-IT" dirty="0" smtClean="0"/>
              <a:t>Altri BES</a:t>
            </a:r>
            <a:endParaRPr lang="it-IT" dirty="0"/>
          </a:p>
        </p:txBody>
      </p:sp>
      <p:sp>
        <p:nvSpPr>
          <p:cNvPr id="7" name="Segnaposto contenuto 6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2800" b="1" dirty="0" smtClean="0">
                <a:solidFill>
                  <a:srgbClr val="FF0000"/>
                </a:solidFill>
              </a:rPr>
              <a:t>Lo svantaggio culturale e socioeconomico o personale</a:t>
            </a:r>
            <a:r>
              <a:rPr lang="it-IT" sz="2800" b="1" dirty="0" smtClean="0"/>
              <a:t> </a:t>
            </a:r>
          </a:p>
          <a:p>
            <a:pPr marL="0" indent="0" algn="just">
              <a:buNone/>
            </a:pPr>
            <a:r>
              <a:rPr lang="it-IT" dirty="0" smtClean="0"/>
              <a:t> </a:t>
            </a:r>
            <a:r>
              <a:rPr lang="it-IT" sz="2000" dirty="0" smtClean="0"/>
              <a:t>T</a:t>
            </a:r>
            <a:r>
              <a:rPr lang="it-IT" sz="2000" i="1" dirty="0" smtClean="0"/>
              <a:t>ali tipologie di BES dovranno essere </a:t>
            </a:r>
            <a:r>
              <a:rPr lang="it-IT" sz="2000" b="1" i="1" dirty="0" smtClean="0"/>
              <a:t>individuate sulla base di elementi oggettivi </a:t>
            </a:r>
            <a:r>
              <a:rPr lang="it-IT" sz="2000" i="1" dirty="0" smtClean="0"/>
              <a:t>(es. una segnalazione degli operatori dei servizi sociali), ovvero di </a:t>
            </a:r>
            <a:r>
              <a:rPr lang="it-IT" sz="2000" b="1" i="1" dirty="0" smtClean="0"/>
              <a:t>ben fondate considerazioni psicopedagogiche e didattiche.</a:t>
            </a:r>
          </a:p>
          <a:p>
            <a:pPr marL="0" indent="0" algn="ctr">
              <a:buNone/>
            </a:pPr>
            <a:r>
              <a:rPr lang="it-IT" b="1" i="1" dirty="0" smtClean="0">
                <a:solidFill>
                  <a:srgbClr val="FF0000"/>
                </a:solidFill>
              </a:rPr>
              <a:t>ADHD </a:t>
            </a:r>
          </a:p>
          <a:p>
            <a:pPr marL="0" indent="0" algn="ctr">
              <a:buNone/>
            </a:pPr>
            <a:r>
              <a:rPr lang="it-IT" sz="2000" b="1" i="1" dirty="0" smtClean="0">
                <a:solidFill>
                  <a:srgbClr val="FF0000"/>
                </a:solidFill>
              </a:rPr>
              <a:t>(</a:t>
            </a:r>
            <a:r>
              <a:rPr lang="it-IT" sz="2000" b="1" i="1" dirty="0" err="1" smtClean="0">
                <a:solidFill>
                  <a:srgbClr val="FF0000"/>
                </a:solidFill>
              </a:rPr>
              <a:t>Attention</a:t>
            </a:r>
            <a:r>
              <a:rPr lang="it-IT" sz="2000" b="1" i="1" dirty="0" smtClean="0">
                <a:solidFill>
                  <a:srgbClr val="FF0000"/>
                </a:solidFill>
              </a:rPr>
              <a:t> Deficit </a:t>
            </a:r>
            <a:r>
              <a:rPr lang="it-IT" sz="2000" b="1" i="1" dirty="0" err="1" smtClean="0">
                <a:solidFill>
                  <a:srgbClr val="FF0000"/>
                </a:solidFill>
              </a:rPr>
              <a:t>Hyperactivity</a:t>
            </a:r>
            <a:r>
              <a:rPr lang="it-IT" sz="2000" b="1" i="1" dirty="0" smtClean="0">
                <a:solidFill>
                  <a:srgbClr val="FF0000"/>
                </a:solidFill>
              </a:rPr>
              <a:t> </a:t>
            </a:r>
            <a:r>
              <a:rPr lang="it-IT" sz="2000" b="1" i="1" dirty="0" err="1" smtClean="0">
                <a:solidFill>
                  <a:srgbClr val="FF0000"/>
                </a:solidFill>
              </a:rPr>
              <a:t>Disorder</a:t>
            </a:r>
            <a:r>
              <a:rPr lang="it-IT" sz="2000" b="1" i="1" dirty="0" smtClean="0">
                <a:solidFill>
                  <a:srgbClr val="FF0000"/>
                </a:solidFill>
              </a:rPr>
              <a:t>)</a:t>
            </a:r>
          </a:p>
          <a:p>
            <a:pPr marL="0" indent="0" algn="ctr">
              <a:buNone/>
            </a:pPr>
            <a:r>
              <a:rPr lang="it-IT" sz="2000" b="1" i="1" dirty="0" smtClean="0">
                <a:solidFill>
                  <a:srgbClr val="FF0000"/>
                </a:solidFill>
              </a:rPr>
              <a:t>Piano Personalizzato in base:</a:t>
            </a:r>
          </a:p>
          <a:p>
            <a:pPr marL="0" indent="0" algn="just">
              <a:buNone/>
            </a:pPr>
            <a:r>
              <a:rPr lang="it-IT" sz="2400" dirty="0" err="1" smtClean="0"/>
              <a:t>Miur</a:t>
            </a:r>
            <a:r>
              <a:rPr lang="it-IT" sz="2400" dirty="0" smtClean="0"/>
              <a:t>, circolare prot.n°4089 del 15/6/2010;</a:t>
            </a:r>
          </a:p>
          <a:p>
            <a:pPr marL="0" indent="0" algn="just">
              <a:buNone/>
            </a:pPr>
            <a:r>
              <a:rPr lang="it-IT" sz="2400" dirty="0" smtClean="0"/>
              <a:t>In base D.M.16/01/2009, n° 5, «criteri e modalità di valutazione del comportamento»: è auspicabile considerare i fattori relativi a diagnosi di ADHD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1554497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r>
              <a:rPr lang="it-IT" dirty="0" smtClean="0"/>
              <a:t>GLI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it-IT" sz="2800" b="1" dirty="0" smtClean="0">
                <a:solidFill>
                  <a:srgbClr val="FF0000"/>
                </a:solidFill>
              </a:rPr>
              <a:t> </a:t>
            </a:r>
            <a:r>
              <a:rPr lang="it-IT" sz="2800" b="1" dirty="0">
                <a:solidFill>
                  <a:srgbClr val="FF0000"/>
                </a:solidFill>
              </a:rPr>
              <a:t>Gruppo di lavoro per </a:t>
            </a:r>
            <a:r>
              <a:rPr lang="it-IT" sz="2800" b="1" dirty="0" smtClean="0">
                <a:solidFill>
                  <a:srgbClr val="FF0000"/>
                </a:solidFill>
              </a:rPr>
              <a:t>l’inclusione; Funzioni</a:t>
            </a:r>
            <a:r>
              <a:rPr lang="it-IT" sz="2000" i="1" dirty="0" smtClean="0"/>
              <a:t>:</a:t>
            </a:r>
            <a:endParaRPr lang="it-IT" sz="2000" i="1" dirty="0"/>
          </a:p>
          <a:p>
            <a:pPr marL="0" indent="0">
              <a:buNone/>
            </a:pPr>
            <a:endParaRPr lang="it-IT" sz="2000" i="1" dirty="0"/>
          </a:p>
          <a:p>
            <a:pPr marL="0" indent="0" algn="just">
              <a:buNone/>
            </a:pPr>
            <a:r>
              <a:rPr lang="it-IT" dirty="0"/>
              <a:t>• </a:t>
            </a:r>
            <a:r>
              <a:rPr lang="it-IT" b="1" i="1" dirty="0"/>
              <a:t>rilevazione dei BES presenti </a:t>
            </a:r>
            <a:r>
              <a:rPr lang="it-IT" i="1" dirty="0"/>
              <a:t>nella scuola;</a:t>
            </a:r>
          </a:p>
          <a:p>
            <a:pPr marL="0" indent="0" algn="just">
              <a:buNone/>
            </a:pPr>
            <a:r>
              <a:rPr lang="it-IT" dirty="0"/>
              <a:t>• </a:t>
            </a:r>
            <a:r>
              <a:rPr lang="it-IT" i="1" dirty="0"/>
              <a:t>r</a:t>
            </a:r>
            <a:r>
              <a:rPr lang="it-IT" b="1" i="1" dirty="0"/>
              <a:t>accolta e documentazione degli interventi didattico-educativi </a:t>
            </a:r>
            <a:r>
              <a:rPr lang="it-IT" i="1" dirty="0"/>
              <a:t>posti in </a:t>
            </a:r>
            <a:r>
              <a:rPr lang="it-IT" i="1" dirty="0" smtClean="0"/>
              <a:t>essere;</a:t>
            </a:r>
          </a:p>
          <a:p>
            <a:pPr marL="0" indent="0" algn="just">
              <a:buNone/>
            </a:pPr>
            <a:r>
              <a:rPr lang="it-IT" dirty="0" smtClean="0"/>
              <a:t>• </a:t>
            </a:r>
            <a:r>
              <a:rPr lang="it-IT" b="1" i="1" dirty="0"/>
              <a:t>focus/confronto sui casi</a:t>
            </a:r>
            <a:r>
              <a:rPr lang="it-IT" i="1" dirty="0"/>
              <a:t>, consulenza e supporto ai colleghi sulle strategie/metodologie </a:t>
            </a:r>
            <a:r>
              <a:rPr lang="it-IT" i="1" dirty="0" smtClean="0"/>
              <a:t>di gestione </a:t>
            </a:r>
            <a:r>
              <a:rPr lang="it-IT" i="1" dirty="0"/>
              <a:t>delle classi;</a:t>
            </a:r>
          </a:p>
          <a:p>
            <a:pPr marL="0" indent="0" algn="just">
              <a:buNone/>
            </a:pPr>
            <a:r>
              <a:rPr lang="it-IT" dirty="0"/>
              <a:t>• </a:t>
            </a:r>
            <a:r>
              <a:rPr lang="it-IT" i="1" dirty="0"/>
              <a:t>rilevazione, monitoraggio e valutazione del </a:t>
            </a:r>
            <a:r>
              <a:rPr lang="it-IT" b="1" i="1" dirty="0"/>
              <a:t>livello di </a:t>
            </a:r>
            <a:r>
              <a:rPr lang="it-IT" b="1" i="1" dirty="0" err="1"/>
              <a:t>inclusività</a:t>
            </a:r>
            <a:r>
              <a:rPr lang="it-IT" b="1" i="1" dirty="0"/>
              <a:t> della scuola</a:t>
            </a:r>
            <a:r>
              <a:rPr lang="it-IT" i="1" dirty="0"/>
              <a:t>;</a:t>
            </a:r>
          </a:p>
          <a:p>
            <a:pPr marL="0" indent="0" algn="just">
              <a:buNone/>
            </a:pPr>
            <a:r>
              <a:rPr lang="it-IT" dirty="0"/>
              <a:t>• </a:t>
            </a:r>
            <a:r>
              <a:rPr lang="it-IT" b="1" i="1" dirty="0"/>
              <a:t>elaborazione </a:t>
            </a:r>
            <a:r>
              <a:rPr lang="it-IT" i="1" dirty="0"/>
              <a:t>di una </a:t>
            </a:r>
            <a:r>
              <a:rPr lang="it-IT" b="1" i="1" dirty="0"/>
              <a:t>proposta di Piano Annuale per l’</a:t>
            </a:r>
            <a:r>
              <a:rPr lang="it-IT" b="1" i="1" dirty="0" err="1"/>
              <a:t>Inclusività</a:t>
            </a:r>
            <a:r>
              <a:rPr lang="it-IT" b="1" i="1" dirty="0"/>
              <a:t> </a:t>
            </a:r>
            <a:r>
              <a:rPr lang="it-IT" b="1" i="1" dirty="0" smtClean="0"/>
              <a:t>(PAI) </a:t>
            </a:r>
            <a:r>
              <a:rPr lang="it-IT" i="1" dirty="0" smtClean="0"/>
              <a:t>riferito </a:t>
            </a:r>
            <a:r>
              <a:rPr lang="it-IT" i="1" dirty="0"/>
              <a:t>a tutti gli alunni </a:t>
            </a:r>
            <a:r>
              <a:rPr lang="it-IT" i="1" dirty="0" smtClean="0"/>
              <a:t>con BES</a:t>
            </a:r>
            <a:r>
              <a:rPr lang="it-IT" i="1" dirty="0"/>
              <a:t>, da redigere al termine di ogni anno scolastico (entro il mese di </a:t>
            </a:r>
            <a:r>
              <a:rPr lang="it-IT" i="1" dirty="0" smtClean="0"/>
              <a:t>Giugno)</a:t>
            </a:r>
            <a:endParaRPr lang="it-IT" dirty="0"/>
          </a:p>
          <a:p>
            <a:pPr algn="just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26735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63245" y="112657"/>
            <a:ext cx="3008313" cy="1162050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it-IT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PAI</a:t>
            </a:r>
            <a:endParaRPr lang="it-IT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Segnaposto testo 5"/>
          <p:cNvSpPr>
            <a:spLocks noGrp="1"/>
          </p:cNvSpPr>
          <p:nvPr>
            <p:ph type="body" sz="half" idx="2"/>
          </p:nvPr>
        </p:nvSpPr>
        <p:spPr>
          <a:xfrm>
            <a:off x="63245" y="1557124"/>
            <a:ext cx="3008313" cy="4691063"/>
          </a:xfrm>
        </p:spPr>
        <p:txBody>
          <a:bodyPr/>
          <a:lstStyle/>
          <a:p>
            <a:endParaRPr lang="it-IT" dirty="0" smtClean="0"/>
          </a:p>
          <a:p>
            <a:endParaRPr lang="it-IT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800" dirty="0" smtClean="0"/>
              <a:t>Integra PTOF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800" dirty="0" err="1" smtClean="0"/>
              <a:t>scelte</a:t>
            </a:r>
            <a:r>
              <a:rPr lang="de-DE" sz="2800" dirty="0" smtClean="0"/>
              <a:t> </a:t>
            </a:r>
            <a:r>
              <a:rPr lang="de-DE" sz="2800" dirty="0" err="1"/>
              <a:t>inclusive</a:t>
            </a:r>
            <a:r>
              <a:rPr lang="de-DE" sz="2800" dirty="0"/>
              <a:t> della </a:t>
            </a:r>
            <a:r>
              <a:rPr lang="de-DE" sz="2800" dirty="0" err="1"/>
              <a:t>scuola</a:t>
            </a:r>
            <a:r>
              <a:rPr lang="de-DE" sz="2800" dirty="0"/>
              <a:t> </a:t>
            </a:r>
            <a:r>
              <a:rPr lang="de-DE" sz="2800" dirty="0" err="1"/>
              <a:t>con</a:t>
            </a:r>
            <a:r>
              <a:rPr lang="de-DE" sz="2800" dirty="0"/>
              <a:t> </a:t>
            </a:r>
            <a:r>
              <a:rPr lang="de-DE" sz="2800" dirty="0" err="1" smtClean="0">
                <a:solidFill>
                  <a:srgbClr val="000000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indicazione</a:t>
            </a:r>
            <a:r>
              <a:rPr lang="de-DE" sz="2800" dirty="0" smtClean="0">
                <a:solidFill>
                  <a:srgbClr val="000000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 </a:t>
            </a:r>
            <a:r>
              <a:rPr lang="de-DE" sz="2800" dirty="0">
                <a:solidFill>
                  <a:srgbClr val="000000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delle </a:t>
            </a:r>
            <a:r>
              <a:rPr lang="de-DE" sz="2800" b="1" dirty="0" err="1">
                <a:solidFill>
                  <a:srgbClr val="000000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prassi</a:t>
            </a:r>
            <a:r>
              <a:rPr lang="de-DE" sz="2800" b="1" dirty="0">
                <a:solidFill>
                  <a:srgbClr val="000000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 </a:t>
            </a:r>
            <a:r>
              <a:rPr lang="de-DE" sz="2800" b="1" dirty="0" err="1" smtClean="0">
                <a:solidFill>
                  <a:srgbClr val="000000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didattiche</a:t>
            </a:r>
            <a:endParaRPr lang="de-DE" sz="2800" b="1" dirty="0" smtClean="0">
              <a:solidFill>
                <a:srgbClr val="000000"/>
              </a:solidFill>
              <a:latin typeface="Tahoma" panose="020B0604030504040204" pitchFamily="34" charset="0"/>
              <a:ea typeface="Times New Roman" panose="02020603050405020304" pitchFamily="18" charset="0"/>
              <a:cs typeface="Tahoma" panose="020B0604030504040204" pitchFamily="34" charset="0"/>
            </a:endParaRPr>
          </a:p>
          <a:p>
            <a:r>
              <a:rPr lang="de-DE" sz="2800" b="1" dirty="0" smtClean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   INCLUSIVE</a:t>
            </a:r>
          </a:p>
          <a:p>
            <a:r>
              <a:rPr lang="de-DE" sz="2800" b="1" dirty="0" smtClean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de-DE" sz="2800" b="1" dirty="0" err="1" smtClean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annuale</a:t>
            </a:r>
            <a:endParaRPr lang="it-IT" sz="28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dirty="0"/>
          </a:p>
        </p:txBody>
      </p:sp>
      <p:sp>
        <p:nvSpPr>
          <p:cNvPr id="13" name="AutoShape 6"/>
          <p:cNvSpPr>
            <a:spLocks noChangeArrowheads="1"/>
          </p:cNvSpPr>
          <p:nvPr/>
        </p:nvSpPr>
        <p:spPr bwMode="auto">
          <a:xfrm>
            <a:off x="1379894" y="1378287"/>
            <a:ext cx="438150" cy="581025"/>
          </a:xfrm>
          <a:prstGeom prst="downArrow">
            <a:avLst>
              <a:gd name="adj1" fmla="val 50000"/>
              <a:gd name="adj2" fmla="val 33152"/>
            </a:avLst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6" name="Segnaposto contenuto 15"/>
          <p:cNvSpPr>
            <a:spLocks noGrp="1"/>
          </p:cNvSpPr>
          <p:nvPr>
            <p:ph idx="1"/>
          </p:nvPr>
        </p:nvSpPr>
        <p:spPr>
          <a:xfrm>
            <a:off x="2987824" y="131330"/>
            <a:ext cx="6156175" cy="6681860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it-IT" dirty="0" smtClean="0"/>
              <a:t>            COLLEGIO DOCENTI</a:t>
            </a:r>
          </a:p>
          <a:p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                         G.L. I. </a:t>
            </a:r>
            <a:r>
              <a:rPr lang="it-IT" smtClean="0"/>
              <a:t>(operativo)</a:t>
            </a:r>
            <a:endParaRPr lang="it-IT" dirty="0" smtClean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de-DE" b="1" dirty="0" smtClean="0"/>
              <a:t>                        </a:t>
            </a:r>
            <a:r>
              <a:rPr lang="de-DE" b="1" dirty="0" err="1" smtClean="0"/>
              <a:t>Docenti</a:t>
            </a:r>
            <a:r>
              <a:rPr lang="de-DE" b="1" dirty="0" smtClean="0"/>
              <a:t>   </a:t>
            </a:r>
          </a:p>
          <a:p>
            <a:pPr marL="0" indent="0">
              <a:buNone/>
            </a:pPr>
            <a:r>
              <a:rPr lang="de-DE" b="1" dirty="0" smtClean="0"/>
              <a:t>        </a:t>
            </a:r>
            <a:r>
              <a:rPr lang="de-DE" sz="2400" b="1" dirty="0" err="1" smtClean="0"/>
              <a:t>Clima</a:t>
            </a:r>
            <a:r>
              <a:rPr lang="de-DE" sz="2400" b="1" dirty="0" smtClean="0"/>
              <a:t>                                    </a:t>
            </a:r>
            <a:r>
              <a:rPr lang="de-DE" sz="2400" b="1" dirty="0" err="1" smtClean="0"/>
              <a:t>Apprendimento</a:t>
            </a:r>
            <a:endParaRPr lang="de-DE" sz="2400" b="1" dirty="0" smtClean="0"/>
          </a:p>
          <a:p>
            <a:pPr marL="0" indent="0">
              <a:buNone/>
            </a:pPr>
            <a:r>
              <a:rPr lang="de-DE" sz="2400" b="1" dirty="0" smtClean="0"/>
              <a:t>         </a:t>
            </a:r>
            <a:r>
              <a:rPr lang="de-DE" sz="2400" b="1" dirty="0" err="1" smtClean="0"/>
              <a:t>Relazione</a:t>
            </a:r>
            <a:r>
              <a:rPr lang="de-DE" sz="2400" b="1" dirty="0" smtClean="0"/>
              <a:t>                                   </a:t>
            </a:r>
            <a:r>
              <a:rPr lang="de-DE" sz="2400" b="1" dirty="0" err="1" smtClean="0"/>
              <a:t>Competenze</a:t>
            </a:r>
            <a:r>
              <a:rPr lang="de-DE" sz="2400" b="1" dirty="0" smtClean="0"/>
              <a:t> </a:t>
            </a:r>
            <a:r>
              <a:rPr lang="de-DE" b="1" dirty="0" smtClean="0"/>
              <a:t> </a:t>
            </a:r>
          </a:p>
          <a:p>
            <a:pPr marL="0" indent="0">
              <a:buNone/>
            </a:pPr>
            <a:endParaRPr lang="de-DE" b="1" dirty="0"/>
          </a:p>
          <a:p>
            <a:pPr marL="0" indent="0">
              <a:buNone/>
            </a:pPr>
            <a:r>
              <a:rPr lang="de-DE" b="1" dirty="0" smtClean="0"/>
              <a:t>                      Strategie</a:t>
            </a:r>
          </a:p>
          <a:p>
            <a:pPr marL="0" indent="0">
              <a:buNone/>
            </a:pPr>
            <a:r>
              <a:rPr lang="de-DE" b="1" dirty="0"/>
              <a:t> </a:t>
            </a:r>
            <a:r>
              <a:rPr lang="de-DE" b="1" dirty="0" smtClean="0"/>
              <a:t>            </a:t>
            </a:r>
            <a:r>
              <a:rPr lang="de-DE" b="1" dirty="0" err="1" smtClean="0"/>
              <a:t>didattiche</a:t>
            </a:r>
            <a:r>
              <a:rPr lang="de-DE" b="1" dirty="0" smtClean="0"/>
              <a:t> </a:t>
            </a:r>
            <a:r>
              <a:rPr lang="de-DE" b="1" dirty="0" err="1" smtClean="0"/>
              <a:t>inclusive</a:t>
            </a:r>
            <a:r>
              <a:rPr lang="de-DE" b="1" dirty="0" smtClean="0"/>
              <a:t> </a:t>
            </a:r>
          </a:p>
          <a:p>
            <a:pPr marL="0" indent="0">
              <a:buNone/>
            </a:pPr>
            <a:r>
              <a:rPr lang="de-DE" sz="2400" b="1" dirty="0" err="1" smtClean="0"/>
              <a:t>Documenti</a:t>
            </a:r>
            <a:r>
              <a:rPr lang="de-DE" sz="2400" b="1" dirty="0" smtClean="0"/>
              <a:t> PEI/PDP/……</a:t>
            </a:r>
            <a:r>
              <a:rPr lang="de-DE" b="1" dirty="0" smtClean="0"/>
              <a:t>                    </a:t>
            </a:r>
            <a:endParaRPr lang="it-IT" dirty="0"/>
          </a:p>
        </p:txBody>
      </p:sp>
      <p:sp>
        <p:nvSpPr>
          <p:cNvPr id="17" name="AutoShape 6"/>
          <p:cNvSpPr>
            <a:spLocks noChangeArrowheads="1"/>
          </p:cNvSpPr>
          <p:nvPr/>
        </p:nvSpPr>
        <p:spPr bwMode="auto">
          <a:xfrm>
            <a:off x="5600108" y="797262"/>
            <a:ext cx="438150" cy="581025"/>
          </a:xfrm>
          <a:prstGeom prst="downArrow">
            <a:avLst>
              <a:gd name="adj1" fmla="val 50000"/>
              <a:gd name="adj2" fmla="val 33152"/>
            </a:avLst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8" name="AutoShape 6"/>
          <p:cNvSpPr>
            <a:spLocks noChangeArrowheads="1"/>
          </p:cNvSpPr>
          <p:nvPr/>
        </p:nvSpPr>
        <p:spPr bwMode="auto">
          <a:xfrm>
            <a:off x="5637399" y="1924389"/>
            <a:ext cx="438150" cy="581025"/>
          </a:xfrm>
          <a:prstGeom prst="downArrow">
            <a:avLst>
              <a:gd name="adj1" fmla="val 50000"/>
              <a:gd name="adj2" fmla="val 33152"/>
            </a:avLst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9" name="AutoShape 10"/>
          <p:cNvSpPr>
            <a:spLocks noChangeArrowheads="1"/>
          </p:cNvSpPr>
          <p:nvPr/>
        </p:nvSpPr>
        <p:spPr bwMode="auto">
          <a:xfrm rot="16200000" flipH="1">
            <a:off x="4814280" y="2521163"/>
            <a:ext cx="2084388" cy="2191890"/>
          </a:xfrm>
          <a:custGeom>
            <a:avLst/>
            <a:gdLst>
              <a:gd name="G0" fmla="+- 4505 0 0"/>
              <a:gd name="G1" fmla="+- 6500 0 0"/>
              <a:gd name="G2" fmla="+- 7712 0 0"/>
              <a:gd name="G3" fmla="+- 21600 0 6500"/>
              <a:gd name="G4" fmla="+- 21600 0 7712"/>
              <a:gd name="G5" fmla="+- 21600 0 4505"/>
              <a:gd name="T0" fmla="*/ G2 w 21600"/>
              <a:gd name="T1" fmla="*/ G2 h 21600"/>
              <a:gd name="T2" fmla="*/ G5 w 21600"/>
              <a:gd name="T3" fmla="*/ G4 h 2160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T0" t="T1" r="T2" b="T3"/>
            <a:pathLst>
              <a:path w="21600" h="21600">
                <a:moveTo>
                  <a:pt x="7712" y="4505"/>
                </a:moveTo>
                <a:lnTo>
                  <a:pt x="6500" y="4505"/>
                </a:lnTo>
                <a:lnTo>
                  <a:pt x="10800" y="0"/>
                </a:lnTo>
                <a:lnTo>
                  <a:pt x="15100" y="4505"/>
                </a:lnTo>
                <a:lnTo>
                  <a:pt x="13888" y="4505"/>
                </a:lnTo>
                <a:lnTo>
                  <a:pt x="13888" y="7712"/>
                </a:lnTo>
                <a:lnTo>
                  <a:pt x="17095" y="7712"/>
                </a:lnTo>
                <a:lnTo>
                  <a:pt x="17095" y="6500"/>
                </a:lnTo>
                <a:lnTo>
                  <a:pt x="21600" y="10800"/>
                </a:lnTo>
                <a:lnTo>
                  <a:pt x="17095" y="15100"/>
                </a:lnTo>
                <a:lnTo>
                  <a:pt x="17095" y="13888"/>
                </a:lnTo>
                <a:lnTo>
                  <a:pt x="13888" y="13888"/>
                </a:lnTo>
                <a:lnTo>
                  <a:pt x="13888" y="17095"/>
                </a:lnTo>
                <a:lnTo>
                  <a:pt x="15100" y="17095"/>
                </a:lnTo>
                <a:lnTo>
                  <a:pt x="10800" y="21600"/>
                </a:lnTo>
                <a:lnTo>
                  <a:pt x="6500" y="17095"/>
                </a:lnTo>
                <a:lnTo>
                  <a:pt x="7712" y="17095"/>
                </a:lnTo>
                <a:close/>
              </a:path>
            </a:pathLst>
          </a:cu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it-IT" dirty="0" smtClean="0">
                <a:ln>
                  <a:solidFill>
                    <a:sysClr val="windowText" lastClr="000000"/>
                  </a:solidFill>
                </a:ln>
                <a:solidFill>
                  <a:schemeClr val="tx1">
                    <a:lumMod val="50000"/>
                    <a:lumOff val="50000"/>
                  </a:schemeClr>
                </a:solidFill>
              </a:rPr>
              <a:t>Classe</a:t>
            </a:r>
            <a:endParaRPr lang="it-IT" dirty="0">
              <a:ln>
                <a:solidFill>
                  <a:sysClr val="windowText" lastClr="000000"/>
                </a:solidFill>
              </a:ln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5146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it-IT" dirty="0" smtClean="0"/>
              <a:t>CTS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t-IT" b="1" dirty="0"/>
              <a:t>collegati e coordinati con i GLIP</a:t>
            </a:r>
            <a:r>
              <a:rPr lang="it-IT" dirty="0"/>
              <a:t>, di cui all’art. 15 commi 1, 3 e 4 della L. n° 104/92 che, proprio in forza di tale norma estendono le loro competenze anche ai DSA ed agli altri </a:t>
            </a:r>
            <a:r>
              <a:rPr lang="it-IT" dirty="0" smtClean="0"/>
              <a:t>BES;</a:t>
            </a:r>
            <a:endParaRPr lang="it-IT" dirty="0"/>
          </a:p>
          <a:p>
            <a:r>
              <a:rPr lang="it-IT" dirty="0"/>
              <a:t>Si precisa che </a:t>
            </a:r>
            <a:r>
              <a:rPr lang="it-IT" b="1" dirty="0"/>
              <a:t>i CTI</a:t>
            </a:r>
            <a:r>
              <a:rPr lang="it-IT" dirty="0"/>
              <a:t>, Centri Territoriali per l’Inclusione di tutti gli alunni con BES, a livello di reti di scuole, </a:t>
            </a:r>
            <a:r>
              <a:rPr lang="it-IT" b="1" dirty="0"/>
              <a:t>si debbono collegare con altri organismi precedentemente costituiti per i soli alunni con </a:t>
            </a:r>
            <a:r>
              <a:rPr lang="it-IT" b="1" dirty="0" smtClean="0"/>
              <a:t>disabilità; </a:t>
            </a:r>
          </a:p>
          <a:p>
            <a:endParaRPr lang="it-IT" dirty="0"/>
          </a:p>
          <a:p>
            <a:r>
              <a:rPr lang="it-IT" dirty="0"/>
              <a:t>Si insiste molto sul </a:t>
            </a:r>
            <a:r>
              <a:rPr lang="it-IT" b="1" dirty="0"/>
              <a:t>coordinamento a livello regionale </a:t>
            </a:r>
            <a:r>
              <a:rPr lang="it-IT" dirty="0"/>
              <a:t>di tutti questi organismi </a:t>
            </a:r>
            <a:r>
              <a:rPr lang="it-IT" dirty="0" smtClean="0"/>
              <a:t>tramite </a:t>
            </a:r>
            <a:r>
              <a:rPr lang="it-IT" b="1" dirty="0" smtClean="0"/>
              <a:t>GLIR</a:t>
            </a:r>
            <a:r>
              <a:rPr lang="it-IT" dirty="0"/>
              <a:t>, inizialmente previsti dalle Linee guida del 4 agosto 2009, opportunamente più volte richiamate, per i soli alunni con disabilità.</a:t>
            </a:r>
          </a:p>
        </p:txBody>
      </p:sp>
    </p:spTree>
    <p:extLst>
      <p:ext uri="{BB962C8B-B14F-4D97-AF65-F5344CB8AC3E}">
        <p14:creationId xmlns:p14="http://schemas.microsoft.com/office/powerpoint/2010/main" val="2178165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it-IT" dirty="0" smtClean="0"/>
              <a:t>ALUNNI BES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0823548"/>
              </p:ext>
            </p:extLst>
          </p:nvPr>
        </p:nvGraphicFramePr>
        <p:xfrm>
          <a:off x="0" y="1423536"/>
          <a:ext cx="9169797" cy="54530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97672"/>
                <a:gridCol w="2257375"/>
                <a:gridCol w="2257375"/>
                <a:gridCol w="2257375"/>
              </a:tblGrid>
              <a:tr h="847555"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chemeClr val="tx1"/>
                          </a:solidFill>
                        </a:rPr>
                        <a:t>      CATEGORIA</a:t>
                      </a:r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chemeClr val="tx1"/>
                          </a:solidFill>
                        </a:rPr>
                        <a:t>   LEGGE DI RIFERIMENTO</a:t>
                      </a:r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chemeClr val="tx1"/>
                          </a:solidFill>
                        </a:rPr>
                        <a:t>   DOCUMENTO</a:t>
                      </a:r>
                    </a:p>
                    <a:p>
                      <a:r>
                        <a:rPr lang="it-IT" dirty="0" smtClean="0">
                          <a:solidFill>
                            <a:schemeClr val="tx1"/>
                          </a:solidFill>
                        </a:rPr>
                        <a:t>     da redigere</a:t>
                      </a:r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chemeClr val="tx1"/>
                          </a:solidFill>
                        </a:rPr>
                        <a:t>      STRATEGIE</a:t>
                      </a:r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020663">
                <a:tc>
                  <a:txBody>
                    <a:bodyPr/>
                    <a:lstStyle/>
                    <a:p>
                      <a:r>
                        <a:rPr lang="it-IT" b="1" dirty="0" smtClean="0"/>
                        <a:t>ALUNNI </a:t>
                      </a:r>
                    </a:p>
                    <a:p>
                      <a:r>
                        <a:rPr lang="it-IT" b="1" dirty="0" smtClean="0"/>
                        <a:t>DIVERSAMENTE ABILI</a:t>
                      </a:r>
                      <a:endParaRPr lang="it-IT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400" b="1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</a:p>
                    <a:p>
                      <a:r>
                        <a:rPr lang="it-IT" sz="1400" b="1" dirty="0" smtClean="0">
                          <a:solidFill>
                            <a:schemeClr val="tx1"/>
                          </a:solidFill>
                        </a:rPr>
                        <a:t>LEGGE 104/92 e linee guida</a:t>
                      </a:r>
                      <a:endParaRPr lang="it-IT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400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</a:p>
                    <a:p>
                      <a:pPr algn="ctr"/>
                      <a:r>
                        <a:rPr lang="it-IT" sz="1400" dirty="0" smtClean="0">
                          <a:solidFill>
                            <a:schemeClr val="tx1"/>
                          </a:solidFill>
                        </a:rPr>
                        <a:t>          </a:t>
                      </a:r>
                      <a:r>
                        <a:rPr lang="it-IT" b="1" dirty="0" smtClean="0"/>
                        <a:t>PEI </a:t>
                      </a:r>
                      <a:r>
                        <a:rPr lang="it-IT" sz="1400" dirty="0" smtClean="0">
                          <a:solidFill>
                            <a:schemeClr val="tx1"/>
                          </a:solidFill>
                        </a:rPr>
                        <a:t>       </a:t>
                      </a:r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400" b="1" dirty="0" smtClean="0">
                          <a:solidFill>
                            <a:schemeClr val="tx1"/>
                          </a:solidFill>
                        </a:rPr>
                        <a:t>STRUMENTI COMPENSATIVI, DISPENSATIVI;</a:t>
                      </a:r>
                    </a:p>
                    <a:p>
                      <a:r>
                        <a:rPr lang="it-IT" sz="1400" b="1" dirty="0" smtClean="0">
                          <a:solidFill>
                            <a:schemeClr val="tx1"/>
                          </a:solidFill>
                        </a:rPr>
                        <a:t>PEI=PROGETTO DI VITA</a:t>
                      </a:r>
                      <a:r>
                        <a:rPr lang="it-IT" sz="14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847555">
                <a:tc>
                  <a:txBody>
                    <a:bodyPr/>
                    <a:lstStyle/>
                    <a:p>
                      <a:endParaRPr lang="it-IT" sz="1400" b="1" dirty="0" smtClean="0"/>
                    </a:p>
                    <a:p>
                      <a:r>
                        <a:rPr lang="it-IT" b="1" dirty="0" smtClean="0"/>
                        <a:t>ALUNNI DSA</a:t>
                      </a:r>
                      <a:endParaRPr lang="it-IT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400" b="1" dirty="0" smtClean="0"/>
                    </a:p>
                    <a:p>
                      <a:r>
                        <a:rPr lang="it-IT" sz="1400" b="1" dirty="0" smtClean="0"/>
                        <a:t>LEGGE  170/ 10, DM 12/07/2011 e linee guida</a:t>
                      </a:r>
                      <a:endParaRPr lang="it-IT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400" dirty="0" smtClean="0"/>
                    </a:p>
                    <a:p>
                      <a:pPr algn="ctr"/>
                      <a:r>
                        <a:rPr lang="it-IT" sz="1400" dirty="0" smtClean="0"/>
                        <a:t>       </a:t>
                      </a:r>
                      <a:r>
                        <a:rPr lang="it-IT" sz="1400" b="1" dirty="0" smtClean="0"/>
                        <a:t>  </a:t>
                      </a:r>
                      <a:r>
                        <a:rPr lang="it-IT" b="1" dirty="0" smtClean="0"/>
                        <a:t>PDP  </a:t>
                      </a:r>
                      <a:r>
                        <a:rPr lang="it-IT" sz="1400" dirty="0" smtClean="0"/>
                        <a:t>   </a:t>
                      </a:r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dirty="0" smtClean="0">
                          <a:solidFill>
                            <a:schemeClr val="tx1"/>
                          </a:solidFill>
                        </a:rPr>
                        <a:t>STRUMENTI COMPENSATIVI, DISPENSATIVI;</a:t>
                      </a:r>
                    </a:p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695108">
                <a:tc>
                  <a:txBody>
                    <a:bodyPr/>
                    <a:lstStyle/>
                    <a:p>
                      <a:endParaRPr lang="it-IT" sz="1400" b="1" dirty="0" smtClean="0"/>
                    </a:p>
                    <a:p>
                      <a:r>
                        <a:rPr lang="it-IT" b="1" dirty="0" smtClean="0"/>
                        <a:t>ALUNNI  «BES»</a:t>
                      </a:r>
                    </a:p>
                    <a:p>
                      <a:r>
                        <a:rPr lang="it-IT" sz="1400" b="1" dirty="0" smtClean="0"/>
                        <a:t>(funzionamento cognitivo limite,….</a:t>
                      </a:r>
                      <a:endParaRPr lang="it-IT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sz="1400" b="1" dirty="0" smtClean="0"/>
                    </a:p>
                    <a:p>
                      <a:endParaRPr lang="it-IT" sz="1400" b="1" dirty="0" smtClean="0"/>
                    </a:p>
                    <a:p>
                      <a:r>
                        <a:rPr lang="it-IT" sz="1400" b="1" dirty="0" smtClean="0"/>
                        <a:t>C.M. n°8/2013</a:t>
                      </a:r>
                    </a:p>
                    <a:p>
                      <a:r>
                        <a:rPr lang="it-IT" sz="1400" b="1" dirty="0" smtClean="0"/>
                        <a:t>Nota del 22/11/2013</a:t>
                      </a:r>
                      <a:endParaRPr lang="it-IT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sz="1400" dirty="0" smtClean="0"/>
                    </a:p>
                    <a:p>
                      <a:endParaRPr lang="it-IT" sz="1400" dirty="0" smtClean="0"/>
                    </a:p>
                    <a:p>
                      <a:pPr algn="ctr"/>
                      <a:r>
                        <a:rPr lang="it-IT" sz="1400" dirty="0" smtClean="0"/>
                        <a:t>    </a:t>
                      </a:r>
                      <a:r>
                        <a:rPr lang="it-IT" b="1" dirty="0" smtClean="0"/>
                        <a:t>  PDP</a:t>
                      </a:r>
                    </a:p>
                    <a:p>
                      <a:r>
                        <a:rPr lang="it-IT" sz="1400" dirty="0" smtClean="0"/>
                        <a:t> </a:t>
                      </a:r>
                    </a:p>
                    <a:p>
                      <a:pPr algn="ctr"/>
                      <a:r>
                        <a:rPr lang="it-IT" sz="1400" b="1" dirty="0" smtClean="0"/>
                        <a:t>A TERMINE, fino raggiungimento obiettivi</a:t>
                      </a:r>
                      <a:endParaRPr lang="it-IT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sz="1400" dirty="0" smtClean="0"/>
                    </a:p>
                    <a:p>
                      <a:endParaRPr lang="it-IT" sz="1400" dirty="0" smtClean="0"/>
                    </a:p>
                    <a:p>
                      <a:r>
                        <a:rPr lang="it-IT" sz="1400" b="1" dirty="0" smtClean="0">
                          <a:solidFill>
                            <a:schemeClr val="tx1"/>
                          </a:solidFill>
                        </a:rPr>
                        <a:t>Solo STRUMENTI COMPENSATIVI,  DISPENSATIVI…..</a:t>
                      </a:r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7555">
                <a:tc>
                  <a:txBody>
                    <a:bodyPr/>
                    <a:lstStyle/>
                    <a:p>
                      <a:r>
                        <a:rPr lang="it-IT" b="1" dirty="0" smtClean="0"/>
                        <a:t>ALUNNI STRANIERI</a:t>
                      </a:r>
                    </a:p>
                    <a:p>
                      <a:endParaRPr lang="it-IT" b="1" dirty="0" smtClean="0"/>
                    </a:p>
                    <a:p>
                      <a:r>
                        <a:rPr lang="it-IT" b="1" dirty="0" smtClean="0"/>
                        <a:t>      NAI (primi 2 anni)</a:t>
                      </a:r>
                      <a:endParaRPr lang="it-IT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400" b="1" dirty="0" smtClean="0"/>
                        <a:t>C.M.      n°2      8/01/2010</a:t>
                      </a:r>
                    </a:p>
                    <a:p>
                      <a:r>
                        <a:rPr lang="it-IT" sz="1400" b="1" dirty="0" smtClean="0"/>
                        <a:t>C.M.  n°4233   19/02/2014  </a:t>
                      </a:r>
                    </a:p>
                    <a:p>
                      <a:endParaRPr lang="it-IT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400" dirty="0" smtClean="0"/>
                        <a:t>                       </a:t>
                      </a:r>
                      <a:r>
                        <a:rPr lang="it-IT" b="1" dirty="0" smtClean="0"/>
                        <a:t> PSP</a:t>
                      </a:r>
                      <a:endParaRPr lang="it-IT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400" b="1" dirty="0" smtClean="0"/>
                        <a:t>Strumenti compensativi</a:t>
                      </a:r>
                    </a:p>
                    <a:p>
                      <a:endParaRPr lang="it-IT" sz="1400" b="1" dirty="0" smtClean="0"/>
                    </a:p>
                    <a:p>
                      <a:endParaRPr lang="it-IT" sz="1400" b="1" dirty="0" smtClean="0"/>
                    </a:p>
                    <a:p>
                      <a:r>
                        <a:rPr lang="it-IT" sz="1400" b="1" dirty="0" smtClean="0"/>
                        <a:t>Esonero L2…..</a:t>
                      </a:r>
                      <a:endParaRPr lang="it-IT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9713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0" y="548680"/>
            <a:ext cx="9144000" cy="523220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it-IT" dirty="0" smtClean="0">
                <a:latin typeface="Tahoma" panose="020B0604030504040204" pitchFamily="34" charset="0"/>
                <a:ea typeface="Batang" panose="02030600000101010101" pitchFamily="18" charset="-127"/>
              </a:rPr>
              <a:t> </a:t>
            </a:r>
            <a:r>
              <a:rPr lang="it-IT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DOCUMENTAZIONE ALUNNI H</a:t>
            </a:r>
            <a:endParaRPr lang="it-IT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spcAft>
                <a:spcPts val="0"/>
              </a:spcAft>
            </a:pPr>
            <a:endParaRPr lang="it-IT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it-IT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 </a:t>
            </a: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gli </a:t>
            </a:r>
            <a:r>
              <a:rPr lang="it-IT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studenti con disabilità certificata ai sensi della legge n° 104/92 </a:t>
            </a: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(fascia A)</a:t>
            </a:r>
            <a:r>
              <a:rPr lang="it-IT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 cui al capo II, art 5 del regolamento:</a:t>
            </a:r>
            <a:endParaRPr lang="it-IT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it-IT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 </a:t>
            </a:r>
            <a:r>
              <a:rPr lang="it-IT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documentazione </a:t>
            </a: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nel FASCICOLO </a:t>
            </a:r>
            <a:r>
              <a:rPr lang="it-IT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PERSONALE in segreteria comprende</a:t>
            </a: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endParaRPr lang="it-IT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 certificazione medica (ai sensi della legge104/92</a:t>
            </a:r>
            <a:r>
              <a:rPr lang="it-IT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it-IT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Collegio ASL (DPCM 23 febbraio 2006 n. 185)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it-IT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 </a:t>
            </a: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diagnosi funzionale</a:t>
            </a:r>
            <a:endParaRPr lang="it-IT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il Profilo Dinamico Funzionale</a:t>
            </a:r>
            <a:endParaRPr lang="it-IT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il Piano Educativo Individualizzato</a:t>
            </a:r>
            <a:endParaRPr lang="it-IT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 relazione di fine anno scolastico</a:t>
            </a:r>
            <a:endParaRPr lang="it-IT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altri documenti ( relazioni, verbali, </a:t>
            </a:r>
            <a:r>
              <a:rPr lang="it-IT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…)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endParaRPr lang="it-IT" sz="2000" dirty="0" smtClean="0">
              <a:effectLst/>
              <a:latin typeface="Tahoma" panose="020B0604030504040204" pitchFamily="34" charset="0"/>
              <a:ea typeface="Batang" panose="02030600000101010101" pitchFamily="18" charset="-127"/>
            </a:endParaRPr>
          </a:p>
          <a:p>
            <a:pPr lvl="0" algn="just">
              <a:spcAft>
                <a:spcPts val="0"/>
              </a:spcAft>
              <a:tabLst>
                <a:tab pos="457200" algn="l"/>
              </a:tabLst>
            </a:pPr>
            <a:r>
              <a:rPr lang="it-IT" sz="2000" dirty="0" smtClean="0">
                <a:latin typeface="Tahoma" panose="020B0604030504040204" pitchFamily="34" charset="0"/>
                <a:ea typeface="Batang" panose="02030600000101010101" pitchFamily="18" charset="-127"/>
              </a:rPr>
              <a:t>Da protocollo interno, situazioni di difficoltà sono condivise con i genitori con scheda di segnalazione e rinviate alle unità competenti.</a:t>
            </a:r>
          </a:p>
          <a:p>
            <a:pPr lvl="0" algn="just">
              <a:spcAft>
                <a:spcPts val="0"/>
              </a:spcAft>
              <a:tabLst>
                <a:tab pos="457200" algn="l"/>
              </a:tabLst>
            </a:pPr>
            <a:endParaRPr lang="it-IT" sz="2000" dirty="0">
              <a:latin typeface="Tahoma" panose="020B0604030504040204" pitchFamily="34" charset="0"/>
              <a:ea typeface="Batang" panose="02030600000101010101" pitchFamily="18" charset="-127"/>
            </a:endParaRPr>
          </a:p>
          <a:p>
            <a:pPr lvl="0" algn="just">
              <a:spcAft>
                <a:spcPts val="0"/>
              </a:spcAft>
              <a:tabLst>
                <a:tab pos="457200" algn="l"/>
              </a:tabLst>
            </a:pPr>
            <a:r>
              <a:rPr lang="it-IT" sz="2000" dirty="0" smtClean="0">
                <a:latin typeface="Tahoma" panose="020B0604030504040204" pitchFamily="34" charset="0"/>
                <a:ea typeface="Batang" panose="02030600000101010101" pitchFamily="18" charset="-127"/>
              </a:rPr>
              <a:t>  </a:t>
            </a:r>
            <a:endParaRPr lang="it-IT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370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de-DE" b="1" dirty="0" err="1">
                <a:solidFill>
                  <a:srgbClr val="FF0000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Docente</a:t>
            </a:r>
            <a:r>
              <a:rPr lang="de-DE" b="1" dirty="0">
                <a:solidFill>
                  <a:srgbClr val="FF0000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 di </a:t>
            </a:r>
            <a:r>
              <a:rPr lang="de-DE" b="1" dirty="0" err="1">
                <a:solidFill>
                  <a:srgbClr val="FF0000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sostegno</a:t>
            </a:r>
            <a:endParaRPr lang="it-IT" dirty="0"/>
          </a:p>
        </p:txBody>
      </p:sp>
      <p:sp>
        <p:nvSpPr>
          <p:cNvPr id="5" name="Segnaposto contenuto 4"/>
          <p:cNvSpPr>
            <a:spLocks noGrp="1"/>
          </p:cNvSpPr>
          <p:nvPr>
            <p:ph sz="half"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de-DE" dirty="0" smtClean="0"/>
              <a:t>                      </a:t>
            </a:r>
            <a:endParaRPr lang="it-IT" dirty="0"/>
          </a:p>
          <a:p>
            <a:r>
              <a:rPr lang="de-DE" dirty="0"/>
              <a:t> </a:t>
            </a:r>
            <a:r>
              <a:rPr lang="de-DE" dirty="0" err="1"/>
              <a:t>contitolarità</a:t>
            </a:r>
            <a:r>
              <a:rPr lang="de-DE" dirty="0"/>
              <a:t> ;</a:t>
            </a:r>
            <a:endParaRPr lang="it-IT" dirty="0"/>
          </a:p>
          <a:p>
            <a:r>
              <a:rPr lang="de-DE" dirty="0"/>
              <a:t> </a:t>
            </a:r>
            <a:r>
              <a:rPr lang="de-DE" dirty="0" err="1"/>
              <a:t>collabora</a:t>
            </a:r>
            <a:r>
              <a:rPr lang="de-DE" dirty="0"/>
              <a:t> </a:t>
            </a:r>
            <a:r>
              <a:rPr lang="de-DE" dirty="0" smtClean="0"/>
              <a:t>e </a:t>
            </a:r>
            <a:r>
              <a:rPr lang="de-DE" dirty="0" err="1" smtClean="0"/>
              <a:t>supporta</a:t>
            </a:r>
            <a:r>
              <a:rPr lang="de-DE" dirty="0" smtClean="0"/>
              <a:t>  </a:t>
            </a:r>
            <a:r>
              <a:rPr lang="de-DE" dirty="0" err="1"/>
              <a:t>docenti</a:t>
            </a:r>
            <a:r>
              <a:rPr lang="de-DE" dirty="0"/>
              <a:t> </a:t>
            </a:r>
            <a:r>
              <a:rPr lang="de-DE" dirty="0" err="1"/>
              <a:t>curricolari</a:t>
            </a:r>
            <a:r>
              <a:rPr lang="de-DE" dirty="0" smtClean="0"/>
              <a:t>;</a:t>
            </a:r>
          </a:p>
          <a:p>
            <a:endParaRPr lang="de-DE" dirty="0"/>
          </a:p>
          <a:p>
            <a:pPr algn="ctr"/>
            <a:r>
              <a:rPr lang="de-DE" b="1" dirty="0" smtClean="0">
                <a:solidFill>
                  <a:srgbClr val="FF0000"/>
                </a:solidFill>
              </a:rPr>
              <a:t>ESPERTO IN METODOLOGIE INCLUSIVE</a:t>
            </a:r>
          </a:p>
          <a:p>
            <a:endParaRPr lang="it-IT" dirty="0"/>
          </a:p>
          <a:p>
            <a:pPr marL="0" indent="0" algn="ctr">
              <a:buNone/>
            </a:pPr>
            <a:r>
              <a:rPr lang="de-DE" b="1" dirty="0" err="1" smtClean="0"/>
              <a:t>Corresponsabilità</a:t>
            </a:r>
            <a:r>
              <a:rPr lang="de-DE" b="1" dirty="0" smtClean="0"/>
              <a:t> </a:t>
            </a:r>
            <a:r>
              <a:rPr lang="de-DE" b="1" dirty="0" err="1"/>
              <a:t>educativa</a:t>
            </a:r>
            <a:r>
              <a:rPr lang="de-DE" b="1" dirty="0"/>
              <a:t> </a:t>
            </a:r>
            <a:r>
              <a:rPr lang="de-DE" b="1" dirty="0" smtClean="0"/>
              <a:t>della </a:t>
            </a:r>
            <a:r>
              <a:rPr lang="de-DE" b="1" dirty="0" err="1" smtClean="0"/>
              <a:t>scuola</a:t>
            </a:r>
            <a:r>
              <a:rPr lang="de-DE" b="1" dirty="0" smtClean="0"/>
              <a:t>,                                  </a:t>
            </a:r>
            <a:r>
              <a:rPr lang="de-DE" b="1" dirty="0" err="1"/>
              <a:t>famiglia</a:t>
            </a:r>
            <a:r>
              <a:rPr lang="de-DE" b="1" dirty="0"/>
              <a:t>, </a:t>
            </a:r>
            <a:r>
              <a:rPr lang="de-DE" b="1" dirty="0" err="1"/>
              <a:t>sanitari</a:t>
            </a:r>
            <a:r>
              <a:rPr lang="de-DE" b="1" dirty="0"/>
              <a:t>...</a:t>
            </a:r>
            <a:endParaRPr lang="it-IT" dirty="0" smtClean="0"/>
          </a:p>
          <a:p>
            <a:endParaRPr lang="it-IT" dirty="0"/>
          </a:p>
        </p:txBody>
      </p:sp>
      <p:sp>
        <p:nvSpPr>
          <p:cNvPr id="6" name="Segnaposto contenuto 5"/>
          <p:cNvSpPr>
            <a:spLocks noGrp="1"/>
          </p:cNvSpPr>
          <p:nvPr>
            <p:ph sz="half" idx="2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t-IT" dirty="0" smtClean="0"/>
              <a:t>                  </a:t>
            </a:r>
            <a:r>
              <a:rPr lang="it-IT" b="1" dirty="0" smtClean="0"/>
              <a:t>PEI</a:t>
            </a:r>
          </a:p>
          <a:p>
            <a:r>
              <a:rPr lang="de-DE" b="1" u="sng" dirty="0" err="1">
                <a:solidFill>
                  <a:srgbClr val="FF0000"/>
                </a:solidFill>
              </a:rPr>
              <a:t>valutazione</a:t>
            </a:r>
            <a:r>
              <a:rPr lang="de-DE" dirty="0"/>
              <a:t> in </a:t>
            </a:r>
            <a:r>
              <a:rPr lang="de-DE" dirty="0" err="1"/>
              <a:t>decimi</a:t>
            </a:r>
            <a:r>
              <a:rPr lang="de-DE" dirty="0"/>
              <a:t> </a:t>
            </a:r>
            <a:endParaRPr lang="it-IT" dirty="0"/>
          </a:p>
          <a:p>
            <a:pPr marL="0" indent="0">
              <a:buNone/>
            </a:pPr>
            <a:r>
              <a:rPr lang="de-DE" dirty="0" err="1" smtClean="0"/>
              <a:t>dei</a:t>
            </a:r>
            <a:r>
              <a:rPr lang="de-DE" dirty="0" smtClean="0"/>
              <a:t>  </a:t>
            </a:r>
            <a:r>
              <a:rPr lang="de-DE" b="1" u="sng" dirty="0" err="1">
                <a:solidFill>
                  <a:srgbClr val="FF0000"/>
                </a:solidFill>
              </a:rPr>
              <a:t>processi</a:t>
            </a:r>
            <a:r>
              <a:rPr lang="de-DE" dirty="0"/>
              <a:t>, non solo </a:t>
            </a:r>
            <a:r>
              <a:rPr lang="de-DE" dirty="0" smtClean="0"/>
              <a:t>delle                        </a:t>
            </a:r>
            <a:r>
              <a:rPr lang="de-DE" dirty="0" err="1"/>
              <a:t>performance</a:t>
            </a:r>
            <a:r>
              <a:rPr lang="de-DE" dirty="0"/>
              <a:t>   </a:t>
            </a:r>
            <a:endParaRPr lang="de-DE" dirty="0" smtClean="0"/>
          </a:p>
          <a:p>
            <a:pPr algn="ctr"/>
            <a:endParaRPr lang="de-DE" dirty="0" smtClean="0"/>
          </a:p>
          <a:p>
            <a:pPr algn="ctr"/>
            <a:r>
              <a:rPr lang="de-DE" dirty="0" smtClean="0"/>
              <a:t> </a:t>
            </a:r>
            <a:r>
              <a:rPr lang="de-DE" dirty="0" err="1"/>
              <a:t>predisposizione</a:t>
            </a:r>
            <a:r>
              <a:rPr lang="de-DE" dirty="0"/>
              <a:t> di </a:t>
            </a:r>
            <a:r>
              <a:rPr lang="de-DE" b="1" dirty="0" err="1">
                <a:solidFill>
                  <a:srgbClr val="FF0000"/>
                </a:solidFill>
              </a:rPr>
              <a:t>percorsi</a:t>
            </a:r>
            <a:r>
              <a:rPr lang="de-DE" b="1" dirty="0">
                <a:solidFill>
                  <a:srgbClr val="FF0000"/>
                </a:solidFill>
              </a:rPr>
              <a:t> </a:t>
            </a:r>
            <a:r>
              <a:rPr lang="de-DE" b="1" dirty="0" err="1" smtClean="0">
                <a:solidFill>
                  <a:srgbClr val="FF0000"/>
                </a:solidFill>
              </a:rPr>
              <a:t>autoefficaci</a:t>
            </a:r>
            <a:r>
              <a:rPr lang="de-DE" dirty="0" smtClean="0"/>
              <a:t>  </a:t>
            </a:r>
            <a:r>
              <a:rPr lang="de-DE" dirty="0"/>
              <a:t>per </a:t>
            </a:r>
            <a:r>
              <a:rPr lang="de-DE" dirty="0" err="1"/>
              <a:t>acquisire</a:t>
            </a:r>
            <a:r>
              <a:rPr lang="de-DE" dirty="0"/>
              <a:t> le </a:t>
            </a:r>
            <a:r>
              <a:rPr lang="de-DE" dirty="0" err="1"/>
              <a:t>competenze</a:t>
            </a:r>
            <a:r>
              <a:rPr lang="de-DE" dirty="0"/>
              <a:t> </a:t>
            </a:r>
            <a:r>
              <a:rPr lang="de-DE" dirty="0" err="1" smtClean="0"/>
              <a:t>necessarie</a:t>
            </a:r>
            <a:r>
              <a:rPr lang="de-DE" dirty="0" smtClean="0"/>
              <a:t> per</a:t>
            </a:r>
            <a:r>
              <a:rPr lang="de-DE" b="1" dirty="0" smtClean="0"/>
              <a:t> </a:t>
            </a:r>
            <a:r>
              <a:rPr lang="de-DE" b="1" dirty="0" err="1"/>
              <a:t>contesti</a:t>
            </a:r>
            <a:r>
              <a:rPr lang="de-DE" b="1" dirty="0"/>
              <a:t> di </a:t>
            </a:r>
            <a:r>
              <a:rPr lang="de-DE" b="1" dirty="0" err="1"/>
              <a:t>vita</a:t>
            </a:r>
            <a:r>
              <a:rPr lang="de-DE" b="1" dirty="0"/>
              <a:t> </a:t>
            </a:r>
            <a:r>
              <a:rPr lang="de-DE" b="1" dirty="0" err="1"/>
              <a:t>comuni</a:t>
            </a:r>
            <a:r>
              <a:rPr lang="de-DE" dirty="0" smtClean="0"/>
              <a:t>     </a:t>
            </a:r>
            <a:endParaRPr lang="it-IT" dirty="0"/>
          </a:p>
          <a:p>
            <a:pPr marL="0" indent="0" algn="ctr">
              <a:buNone/>
            </a:pPr>
            <a:endParaRPr lang="de-DE" b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de-DE" b="1" dirty="0" smtClean="0">
                <a:solidFill>
                  <a:srgbClr val="FF0000"/>
                </a:solidFill>
              </a:rPr>
              <a:t>„</a:t>
            </a:r>
            <a:r>
              <a:rPr lang="de-DE" b="1" dirty="0" err="1">
                <a:solidFill>
                  <a:srgbClr val="FF0000"/>
                </a:solidFill>
              </a:rPr>
              <a:t>futuro</a:t>
            </a:r>
            <a:r>
              <a:rPr lang="de-DE" b="1" dirty="0">
                <a:solidFill>
                  <a:srgbClr val="FF0000"/>
                </a:solidFill>
              </a:rPr>
              <a:t> </a:t>
            </a:r>
            <a:r>
              <a:rPr lang="de-DE" b="1" dirty="0" err="1">
                <a:solidFill>
                  <a:srgbClr val="FF0000"/>
                </a:solidFill>
              </a:rPr>
              <a:t>possibile</a:t>
            </a:r>
            <a:r>
              <a:rPr lang="de-DE" b="1" dirty="0">
                <a:solidFill>
                  <a:srgbClr val="FF0000"/>
                </a:solidFill>
              </a:rPr>
              <a:t>“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8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ahoma" panose="020B0604030504040204" pitchFamily="34" charset="0"/>
              <a:ea typeface="Times New Roman" panose="02020603050405020304" pitchFamily="18" charset="0"/>
              <a:cs typeface="Tahoma" panose="020B060403050404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 </a:t>
            </a:r>
            <a:r>
              <a:rPr kumimoji="0" lang="it-IT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2554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it-IT" dirty="0" smtClean="0"/>
              <a:t>ALUNNI DSA</a:t>
            </a:r>
            <a:br>
              <a:rPr lang="it-IT" dirty="0" smtClean="0"/>
            </a:br>
            <a:r>
              <a:rPr lang="it-IT" dirty="0" smtClean="0"/>
              <a:t>(Legge 170/10 e linee guida…) </a:t>
            </a:r>
            <a:endParaRPr lang="it-IT" dirty="0"/>
          </a:p>
        </p:txBody>
      </p:sp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/>
              <a:t>La nosografia ufficiale (ICD-10, OMS 1992</a:t>
            </a:r>
            <a:r>
              <a:rPr lang="it-IT" dirty="0" smtClean="0"/>
              <a:t>,….)</a:t>
            </a:r>
          </a:p>
          <a:p>
            <a:r>
              <a:rPr lang="it-IT" dirty="0" smtClean="0"/>
              <a:t> </a:t>
            </a:r>
            <a:r>
              <a:rPr lang="it-IT" b="1" dirty="0" smtClean="0"/>
              <a:t>Disturbo </a:t>
            </a:r>
            <a:r>
              <a:rPr lang="it-IT" b="1" dirty="0"/>
              <a:t>che si manifesta nella difficoltà di apprendere </a:t>
            </a:r>
            <a:r>
              <a:rPr lang="it-IT" b="1" dirty="0" smtClean="0"/>
              <a:t>a leggere </a:t>
            </a:r>
            <a:r>
              <a:rPr lang="it-IT" b="1" dirty="0"/>
              <a:t>e a scrivere in ASSENZA </a:t>
            </a:r>
            <a:r>
              <a:rPr lang="it-IT" b="1" dirty="0" smtClean="0"/>
              <a:t>di:           </a:t>
            </a:r>
          </a:p>
          <a:p>
            <a:pPr marL="0" indent="0">
              <a:buNone/>
            </a:pPr>
            <a:r>
              <a:rPr lang="it-IT" b="1" dirty="0"/>
              <a:t> </a:t>
            </a:r>
            <a:r>
              <a:rPr lang="it-IT" b="1" dirty="0" smtClean="0"/>
              <a:t>                       </a:t>
            </a:r>
            <a:r>
              <a:rPr lang="it-IT" dirty="0" smtClean="0"/>
              <a:t>• </a:t>
            </a:r>
            <a:r>
              <a:rPr lang="it-IT" dirty="0"/>
              <a:t>deficit intellettivi</a:t>
            </a:r>
          </a:p>
          <a:p>
            <a:pPr marL="0" indent="0">
              <a:buNone/>
            </a:pPr>
            <a:r>
              <a:rPr lang="it-IT" dirty="0" smtClean="0"/>
              <a:t>                               • </a:t>
            </a:r>
            <a:r>
              <a:rPr lang="it-IT" dirty="0"/>
              <a:t>deficit neurologici</a:t>
            </a:r>
          </a:p>
          <a:p>
            <a:pPr marL="0" indent="0">
              <a:buNone/>
            </a:pPr>
            <a:r>
              <a:rPr lang="it-IT" dirty="0" smtClean="0"/>
              <a:t>                                  • </a:t>
            </a:r>
            <a:r>
              <a:rPr lang="it-IT" dirty="0"/>
              <a:t>deficit sensoriali</a:t>
            </a:r>
          </a:p>
        </p:txBody>
      </p:sp>
    </p:spTree>
    <p:extLst>
      <p:ext uri="{BB962C8B-B14F-4D97-AF65-F5344CB8AC3E}">
        <p14:creationId xmlns:p14="http://schemas.microsoft.com/office/powerpoint/2010/main" val="2996915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r>
              <a:rPr lang="it-IT" dirty="0" smtClean="0"/>
              <a:t>ALUNNI DSA</a:t>
            </a:r>
            <a:endParaRPr lang="it-IT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idx="1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it-IT" dirty="0" smtClean="0"/>
              <a:t>PROCEDURA SEGNALAZIONE</a:t>
            </a:r>
            <a:endParaRPr lang="it-IT" dirty="0"/>
          </a:p>
        </p:txBody>
      </p:sp>
      <p:sp>
        <p:nvSpPr>
          <p:cNvPr id="6" name="Segnaposto contenuto 5"/>
          <p:cNvSpPr>
            <a:spLocks noGrp="1"/>
          </p:cNvSpPr>
          <p:nvPr>
            <p:ph sz="half" idx="2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2500" lnSpcReduction="20000"/>
          </a:bodyPr>
          <a:lstStyle/>
          <a:p>
            <a:pPr marL="341313" indent="-339725">
              <a:buSzPct val="45000"/>
              <a:buFont typeface="Wingdings" panose="05000000000000000000" pitchFamily="2" charset="2"/>
              <a:buChar char="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it-IT" b="1" dirty="0" smtClean="0">
              <a:latin typeface="Comic Sans MS" panose="030F0702030302020204" pitchFamily="66" charset="0"/>
            </a:endParaRPr>
          </a:p>
          <a:p>
            <a:pPr marL="1588" indent="0">
              <a:buSzPct val="45000"/>
              <a:buNone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it-IT" dirty="0" smtClean="0">
                <a:latin typeface="Comic Sans MS" panose="030F0702030302020204" pitchFamily="66" charset="0"/>
              </a:rPr>
              <a:t>Primaria: </a:t>
            </a: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screening</a:t>
            </a:r>
            <a:r>
              <a:rPr lang="it-IT" dirty="0" smtClean="0">
                <a:latin typeface="Comic Sans MS" panose="030F0702030302020204" pitchFamily="66" charset="0"/>
              </a:rPr>
              <a:t> sulle  classi 1 e 2;</a:t>
            </a:r>
            <a:endParaRPr lang="it-IT" dirty="0">
              <a:latin typeface="Comic Sans MS" panose="030F0702030302020204" pitchFamily="66" charset="0"/>
            </a:endParaRPr>
          </a:p>
          <a:p>
            <a:pPr marL="341313" indent="-339725">
              <a:buSzPct val="45000"/>
              <a:buFont typeface="Wingdings" panose="05000000000000000000" pitchFamily="2" charset="2"/>
              <a:buChar char="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it-IT" dirty="0">
                <a:latin typeface="Comic Sans MS" panose="030F0702030302020204" pitchFamily="66" charset="0"/>
              </a:rPr>
              <a:t>Avvio di percorsi di </a:t>
            </a:r>
            <a:r>
              <a:rPr lang="it-IT" b="1" dirty="0">
                <a:latin typeface="Comic Sans MS" panose="030F0702030302020204" pitchFamily="66" charset="0"/>
              </a:rPr>
              <a:t>potenziamento </a:t>
            </a:r>
            <a:r>
              <a:rPr lang="it-IT" dirty="0">
                <a:latin typeface="Comic Sans MS" panose="030F0702030302020204" pitchFamily="66" charset="0"/>
              </a:rPr>
              <a:t>e </a:t>
            </a:r>
            <a:r>
              <a:rPr lang="it-IT" b="1" dirty="0">
                <a:latin typeface="Comic Sans MS" panose="030F0702030302020204" pitchFamily="66" charset="0"/>
              </a:rPr>
              <a:t>recupero </a:t>
            </a:r>
            <a:r>
              <a:rPr lang="it-IT" dirty="0">
                <a:latin typeface="Comic Sans MS" panose="030F0702030302020204" pitchFamily="66" charset="0"/>
              </a:rPr>
              <a:t>scolastico</a:t>
            </a:r>
          </a:p>
          <a:p>
            <a:pPr marL="341313" indent="-339725">
              <a:buSzPct val="45000"/>
              <a:buFont typeface="Wingdings" panose="05000000000000000000" pitchFamily="2" charset="2"/>
              <a:buChar char="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it-IT" b="1" dirty="0">
                <a:latin typeface="Comic Sans MS" panose="030F0702030302020204" pitchFamily="66" charset="0"/>
              </a:rPr>
              <a:t>Individuazione</a:t>
            </a:r>
            <a:r>
              <a:rPr lang="it-IT" dirty="0">
                <a:latin typeface="Comic Sans MS" panose="030F0702030302020204" pitchFamily="66" charset="0"/>
              </a:rPr>
              <a:t> casi per il quale il recupero è risultato inefficace</a:t>
            </a:r>
          </a:p>
          <a:p>
            <a:pPr marL="341313" indent="-339725">
              <a:buSzPct val="45000"/>
              <a:buFont typeface="Wingdings" panose="05000000000000000000" pitchFamily="2" charset="2"/>
              <a:buChar char="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it-IT" b="1" dirty="0">
                <a:latin typeface="Comic Sans MS" panose="030F0702030302020204" pitchFamily="66" charset="0"/>
              </a:rPr>
              <a:t>Comunicazione scritta</a:t>
            </a:r>
            <a:r>
              <a:rPr lang="it-IT" dirty="0">
                <a:latin typeface="Comic Sans MS" panose="030F0702030302020204" pitchFamily="66" charset="0"/>
              </a:rPr>
              <a:t> </a:t>
            </a:r>
            <a:r>
              <a:rPr lang="it-IT" dirty="0" smtClean="0">
                <a:latin typeface="Comic Sans MS" panose="030F0702030302020204" pitchFamily="66" charset="0"/>
              </a:rPr>
              <a:t>alla </a:t>
            </a:r>
            <a:r>
              <a:rPr lang="it-IT" dirty="0">
                <a:latin typeface="Comic Sans MS" panose="030F0702030302020204" pitchFamily="66" charset="0"/>
              </a:rPr>
              <a:t>famiglia </a:t>
            </a:r>
            <a:r>
              <a:rPr lang="it-IT" dirty="0" smtClean="0">
                <a:latin typeface="Comic Sans MS" panose="030F0702030302020204" pitchFamily="66" charset="0"/>
              </a:rPr>
              <a:t>con le </a:t>
            </a:r>
            <a:r>
              <a:rPr lang="it-IT" dirty="0">
                <a:latin typeface="Comic Sans MS" panose="030F0702030302020204" pitchFamily="66" charset="0"/>
              </a:rPr>
              <a:t>difficoltà osservate e le azioni di recupero poste in essere</a:t>
            </a:r>
          </a:p>
          <a:p>
            <a:endParaRPr lang="it-IT" dirty="0"/>
          </a:p>
        </p:txBody>
      </p:sp>
      <p:sp>
        <p:nvSpPr>
          <p:cNvPr id="7" name="Segnaposto testo 6"/>
          <p:cNvSpPr>
            <a:spLocks noGrp="1"/>
          </p:cNvSpPr>
          <p:nvPr>
            <p:ph type="body" sz="quarter" idx="3"/>
          </p:nvPr>
        </p:nvSpPr>
        <p:spPr>
          <a:solidFill>
            <a:srgbClr val="FFFF00"/>
          </a:solidFill>
        </p:spPr>
        <p:txBody>
          <a:bodyPr>
            <a:normAutofit fontScale="77500" lnSpcReduction="20000"/>
          </a:bodyPr>
          <a:lstStyle/>
          <a:p>
            <a:pPr algn="ctr"/>
            <a:r>
              <a:rPr lang="it-IT" dirty="0" smtClean="0"/>
              <a:t>    CERTIFICAZIONE </a:t>
            </a:r>
          </a:p>
          <a:p>
            <a:pPr algn="ctr"/>
            <a:r>
              <a:rPr lang="it-IT" dirty="0" smtClean="0"/>
              <a:t>Triplice firma secondo linee ASL          </a:t>
            </a:r>
            <a:endParaRPr lang="it-IT" dirty="0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4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indent="-339725" algn="ctr"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it-IT" dirty="0" smtClean="0">
              <a:latin typeface="Comic Sans MS" panose="030F0702030302020204" pitchFamily="66" charset="0"/>
            </a:endParaRPr>
          </a:p>
          <a:p>
            <a:pPr indent="-339725" algn="ctr"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dirty="0" smtClean="0">
                <a:latin typeface="Comic Sans MS" panose="030F0702030302020204" pitchFamily="66" charset="0"/>
              </a:rPr>
              <a:t>I TEAM/ CDC</a:t>
            </a:r>
          </a:p>
          <a:p>
            <a:pPr indent="-339725" algn="ctr"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dirty="0" smtClean="0">
                <a:latin typeface="Comic Sans MS" panose="030F0702030302020204" pitchFamily="66" charset="0"/>
              </a:rPr>
              <a:t>ELABORANO</a:t>
            </a:r>
            <a:r>
              <a:rPr lang="it-IT" b="1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it-IT" sz="3200" b="1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PDP</a:t>
            </a:r>
            <a:endParaRPr lang="it-IT" sz="3200" b="1" u="sng" dirty="0">
              <a:solidFill>
                <a:schemeClr val="tx1">
                  <a:lumMod val="65000"/>
                  <a:lumOff val="35000"/>
                </a:schemeClr>
              </a:solidFill>
              <a:latin typeface="Comic Sans MS" panose="030F0702030302020204" pitchFamily="66" charset="0"/>
            </a:endParaRPr>
          </a:p>
          <a:p>
            <a:pPr marL="346075" algn="ctr"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dirty="0" smtClean="0">
                <a:latin typeface="Comic Sans MS" panose="030F0702030302020204" pitchFamily="66" charset="0"/>
              </a:rPr>
              <a:t>si attiva </a:t>
            </a:r>
            <a:r>
              <a:rPr lang="it-IT" dirty="0">
                <a:latin typeface="Comic Sans MS" panose="030F0702030302020204" pitchFamily="66" charset="0"/>
              </a:rPr>
              <a:t>la didattica personalizzata</a:t>
            </a:r>
          </a:p>
          <a:p>
            <a:pPr indent="-339725" algn="ctr"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dirty="0">
                <a:latin typeface="Comic Sans MS" panose="030F0702030302020204" pitchFamily="66" charset="0"/>
              </a:rPr>
              <a:t>con </a:t>
            </a:r>
          </a:p>
          <a:p>
            <a:pPr indent="-339725" algn="ctr"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b="1" u="sng" dirty="0">
                <a:latin typeface="Comic Sans MS" panose="030F0702030302020204" pitchFamily="66" charset="0"/>
              </a:rPr>
              <a:t>misure dispensative e compensative</a:t>
            </a:r>
          </a:p>
        </p:txBody>
      </p:sp>
    </p:spTree>
    <p:extLst>
      <p:ext uri="{BB962C8B-B14F-4D97-AF65-F5344CB8AC3E}">
        <p14:creationId xmlns:p14="http://schemas.microsoft.com/office/powerpoint/2010/main" val="2325227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it-IT" dirty="0" smtClean="0"/>
              <a:t>Specificità sui DSA</a:t>
            </a:r>
            <a:br>
              <a:rPr lang="it-IT" dirty="0" smtClean="0"/>
            </a:br>
            <a:r>
              <a:rPr lang="it-IT" dirty="0" smtClean="0"/>
              <a:t>(esame finale I ciclo)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solidFill>
            <a:schemeClr val="bg2"/>
          </a:solidFill>
        </p:spPr>
        <p:txBody>
          <a:bodyPr>
            <a:normAutofit lnSpcReduction="10000"/>
          </a:bodyPr>
          <a:lstStyle/>
          <a:p>
            <a:r>
              <a:rPr lang="it-IT" dirty="0" smtClean="0"/>
              <a:t>Ai sensi art.6, comma 6, DM 12 luglio 2011, alunni DSA con esonero lingua straniera: sostengono prove differenziate nell’esame finale I ciclo, finalizzate al solo rilascio attestazione art. 13 DPR n° 323/1998</a:t>
            </a:r>
          </a:p>
          <a:p>
            <a:r>
              <a:rPr lang="it-IT" dirty="0" smtClean="0"/>
              <a:t>Candidati DSA con la sola dispensa dalle prove scritte ordinarie di lingua straniera svolgono prove orali sostitutive degli scritti ed equipollenti  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03601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63567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it-IT" dirty="0" smtClean="0"/>
              <a:t>STRANIERI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endParaRPr lang="it-IT" dirty="0" smtClean="0"/>
          </a:p>
          <a:p>
            <a:pPr algn="ctr"/>
            <a:r>
              <a:rPr lang="it-IT" dirty="0" smtClean="0"/>
              <a:t>Riferimenti normativi: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sz="2400" dirty="0" smtClean="0"/>
              <a:t>Linee guida, 2014, NAI: «…necessitano di interventi didattici transitori, relativi apprendimento della lingua….»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sz="2400" dirty="0" smtClean="0"/>
              <a:t>ESAME FINALE: dispensa prove scritte di lingua straniera non si determina se non nei casi previsti DM n°5669 del 12.07.12;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sz="2400" dirty="0" smtClean="0"/>
              <a:t>DPR n° 89 del 2009 consente uso 2 ore L2 per l’insegnamento dell’italiano    </a:t>
            </a:r>
            <a:endParaRPr lang="it-IT" sz="2400" dirty="0"/>
          </a:p>
          <a:p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908720"/>
            <a:ext cx="3008313" cy="5688632"/>
          </a:xfrm>
        </p:spPr>
        <p:txBody>
          <a:bodyPr>
            <a:normAutofit fontScale="92500" lnSpcReduction="20000"/>
          </a:bodyPr>
          <a:lstStyle/>
          <a:p>
            <a:r>
              <a:rPr lang="it-IT" sz="1900" dirty="0" smtClean="0"/>
              <a:t>Alunni </a:t>
            </a:r>
            <a:r>
              <a:rPr lang="it-IT" sz="1900" dirty="0"/>
              <a:t>di origine straniera </a:t>
            </a:r>
            <a:r>
              <a:rPr lang="it-IT" sz="1900" b="1" dirty="0"/>
              <a:t>di recente immigrazione</a:t>
            </a:r>
            <a:r>
              <a:rPr lang="it-IT" sz="1900" dirty="0"/>
              <a:t> e, in specie, coloro che sono entrati nel nostro sistema scolastico nell’ultimo anno - è parimenti </a:t>
            </a:r>
            <a:r>
              <a:rPr lang="it-IT" sz="1900" dirty="0" smtClean="0"/>
              <a:t>possibile</a:t>
            </a:r>
            <a:endParaRPr lang="it-IT" sz="1900" dirty="0"/>
          </a:p>
          <a:p>
            <a:pPr>
              <a:buFont typeface="Wingdings" pitchFamily="2" charset="2"/>
              <a:buChar char="q"/>
            </a:pPr>
            <a:r>
              <a:rPr lang="it-IT" sz="1900" dirty="0"/>
              <a:t> </a:t>
            </a:r>
            <a:r>
              <a:rPr lang="it-IT" sz="1900" b="1" dirty="0"/>
              <a:t>attivare percorsi individualizzati e personalizzati</a:t>
            </a:r>
            <a:r>
              <a:rPr lang="it-IT" sz="1900" dirty="0"/>
              <a:t>, </a:t>
            </a:r>
          </a:p>
          <a:p>
            <a:pPr>
              <a:buFont typeface="Wingdings" pitchFamily="2" charset="2"/>
              <a:buChar char="q"/>
            </a:pPr>
            <a:r>
              <a:rPr lang="it-IT" sz="1900" dirty="0"/>
              <a:t> </a:t>
            </a:r>
            <a:r>
              <a:rPr lang="it-IT" sz="1900" b="1" dirty="0"/>
              <a:t>adottare strumenti compensativi e misure </a:t>
            </a:r>
            <a:r>
              <a:rPr lang="it-IT" sz="1900" b="1" dirty="0" smtClean="0"/>
              <a:t>dispensative</a:t>
            </a:r>
            <a:endParaRPr lang="it-IT" sz="1900" dirty="0"/>
          </a:p>
          <a:p>
            <a:endParaRPr lang="it-IT" i="1" dirty="0"/>
          </a:p>
          <a:p>
            <a:pPr algn="ctr"/>
            <a:r>
              <a:rPr lang="it-IT" sz="1800" i="1" dirty="0"/>
              <a:t>I</a:t>
            </a:r>
            <a:r>
              <a:rPr lang="it-IT" sz="1600" i="1" dirty="0"/>
              <a:t>n tal caso si avrà cura di:</a:t>
            </a:r>
          </a:p>
          <a:p>
            <a:pPr algn="ctr"/>
            <a:r>
              <a:rPr lang="it-IT" sz="1600" i="1" dirty="0"/>
              <a:t> </a:t>
            </a:r>
            <a:r>
              <a:rPr lang="it-IT" sz="1600" b="1" i="1" dirty="0"/>
              <a:t>monitorare l’efficacia degli interventi </a:t>
            </a:r>
            <a:r>
              <a:rPr lang="it-IT" sz="1600" i="1" dirty="0"/>
              <a:t>affinché siano messi in atto per il </a:t>
            </a:r>
            <a:r>
              <a:rPr lang="it-IT" sz="1600" b="1" i="1" dirty="0"/>
              <a:t>tempo strettamente necessario</a:t>
            </a:r>
            <a:r>
              <a:rPr lang="it-IT" sz="1600" i="1" dirty="0"/>
              <a:t>. </a:t>
            </a:r>
          </a:p>
          <a:p>
            <a:endParaRPr lang="it-IT" i="1" dirty="0"/>
          </a:p>
          <a:p>
            <a:r>
              <a:rPr lang="it-IT" i="1" dirty="0"/>
              <a:t>Pertanto, a differenza delle situazioni di disturbo documentate da diagnosi, le misure </a:t>
            </a:r>
            <a:r>
              <a:rPr lang="it-IT" i="1" dirty="0" smtClean="0"/>
              <a:t>dispensative  </a:t>
            </a:r>
            <a:r>
              <a:rPr lang="it-IT" i="1" dirty="0"/>
              <a:t>avranno </a:t>
            </a:r>
            <a:r>
              <a:rPr lang="it-IT" b="1" i="1" dirty="0"/>
              <a:t>carattere transitorio e attinente aspetti didattici</a:t>
            </a:r>
            <a:r>
              <a:rPr lang="it-IT" i="1" dirty="0"/>
              <a:t>, </a:t>
            </a:r>
            <a:endParaRPr lang="it-IT" i="1" dirty="0" smtClean="0"/>
          </a:p>
          <a:p>
            <a:pPr algn="ctr"/>
            <a:r>
              <a:rPr lang="it-IT" b="1" i="1" dirty="0" smtClean="0">
                <a:solidFill>
                  <a:srgbClr val="FF0000"/>
                </a:solidFill>
              </a:rPr>
              <a:t>privilegiando </a:t>
            </a:r>
            <a:r>
              <a:rPr lang="it-IT" b="1" i="1" dirty="0">
                <a:solidFill>
                  <a:srgbClr val="FF0000"/>
                </a:solidFill>
              </a:rPr>
              <a:t>dunque le strategie </a:t>
            </a:r>
            <a:endParaRPr lang="it-IT" b="1" i="1" dirty="0" smtClean="0">
              <a:solidFill>
                <a:srgbClr val="FF0000"/>
              </a:solidFill>
            </a:endParaRPr>
          </a:p>
          <a:p>
            <a:pPr algn="ctr"/>
            <a:r>
              <a:rPr lang="it-IT" b="1" i="1" dirty="0" smtClean="0">
                <a:solidFill>
                  <a:srgbClr val="FF0000"/>
                </a:solidFill>
              </a:rPr>
              <a:t>educative </a:t>
            </a:r>
            <a:r>
              <a:rPr lang="it-IT" b="1" i="1" dirty="0">
                <a:solidFill>
                  <a:srgbClr val="FF0000"/>
                </a:solidFill>
              </a:rPr>
              <a:t>e didattiche attraverso </a:t>
            </a:r>
            <a:endParaRPr lang="it-IT" b="1" i="1" dirty="0" smtClean="0">
              <a:solidFill>
                <a:srgbClr val="FF0000"/>
              </a:solidFill>
            </a:endParaRPr>
          </a:p>
          <a:p>
            <a:pPr algn="ctr"/>
            <a:r>
              <a:rPr lang="it-IT" b="1" i="1" dirty="0" smtClean="0">
                <a:solidFill>
                  <a:srgbClr val="FF0000"/>
                </a:solidFill>
              </a:rPr>
              <a:t>percorsi personalizzati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02569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563662"/>
          </a:xfrm>
          <a:solidFill>
            <a:srgbClr val="34EC53"/>
          </a:solidFill>
        </p:spPr>
        <p:txBody>
          <a:bodyPr/>
          <a:lstStyle/>
          <a:p>
            <a:pPr algn="ctr"/>
            <a:r>
              <a:rPr lang="it-IT" dirty="0" smtClean="0"/>
              <a:t>Altri « BES»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it-IT" b="1" dirty="0" smtClean="0"/>
              <a:t>       </a:t>
            </a:r>
            <a:r>
              <a:rPr lang="it-IT" sz="2200" b="1" dirty="0" smtClean="0"/>
              <a:t>necessità </a:t>
            </a:r>
            <a:r>
              <a:rPr lang="it-IT" sz="2200" b="1" dirty="0"/>
              <a:t>di un progetto educativo didattico </a:t>
            </a:r>
            <a:r>
              <a:rPr lang="it-IT" sz="2200" dirty="0" smtClean="0"/>
              <a:t>predisposto </a:t>
            </a:r>
            <a:r>
              <a:rPr lang="it-IT" sz="2200" dirty="0"/>
              <a:t>per </a:t>
            </a:r>
            <a:r>
              <a:rPr lang="it-IT" sz="2200" dirty="0" smtClean="0"/>
              <a:t> </a:t>
            </a:r>
            <a:r>
              <a:rPr lang="it-IT" sz="2200" dirty="0"/>
              <a:t>gli alunni con bisogni educativi </a:t>
            </a:r>
            <a:r>
              <a:rPr lang="it-IT" sz="2200" dirty="0" smtClean="0"/>
              <a:t>speciali, </a:t>
            </a:r>
            <a:r>
              <a:rPr lang="it-IT" sz="2200" dirty="0"/>
              <a:t>anche quelli </a:t>
            </a:r>
            <a:r>
              <a:rPr lang="it-IT" sz="2200" dirty="0" smtClean="0"/>
              <a:t>con </a:t>
            </a:r>
            <a:r>
              <a:rPr lang="it-IT" sz="2200" dirty="0"/>
              <a:t>uno </a:t>
            </a:r>
            <a:r>
              <a:rPr lang="it-IT" sz="2200" b="1" dirty="0" smtClean="0"/>
              <a:t>svantaggio culturale</a:t>
            </a:r>
            <a:r>
              <a:rPr lang="it-IT" sz="2200" b="1" dirty="0"/>
              <a:t>, personale o </a:t>
            </a:r>
            <a:r>
              <a:rPr lang="it-IT" sz="2200" b="1" dirty="0" smtClean="0"/>
              <a:t>sociale</a:t>
            </a:r>
            <a:endParaRPr lang="it-IT" sz="2200" dirty="0"/>
          </a:p>
          <a:p>
            <a:pPr marL="0" indent="0" algn="ctr">
              <a:buNone/>
            </a:pPr>
            <a:r>
              <a:rPr lang="it-IT" sz="2200" b="1" dirty="0">
                <a:solidFill>
                  <a:srgbClr val="FF0000"/>
                </a:solidFill>
              </a:rPr>
              <a:t>PDP </a:t>
            </a:r>
            <a:r>
              <a:rPr lang="it-IT" sz="2200" b="1" dirty="0" smtClean="0">
                <a:solidFill>
                  <a:srgbClr val="FF0000"/>
                </a:solidFill>
              </a:rPr>
              <a:t> COME   PROGETTAZIONE</a:t>
            </a:r>
          </a:p>
          <a:p>
            <a:pPr marL="0" indent="0" algn="ctr">
              <a:buNone/>
            </a:pPr>
            <a:r>
              <a:rPr lang="it-IT" sz="2400" i="1" dirty="0"/>
              <a:t> </a:t>
            </a:r>
            <a:r>
              <a:rPr lang="it-IT" sz="2400" i="1" dirty="0" smtClean="0"/>
              <a:t>di </a:t>
            </a:r>
            <a:r>
              <a:rPr lang="it-IT" sz="2400" b="1" i="1" dirty="0" smtClean="0"/>
              <a:t>strumenti, obiettivi didattico-educativi calibrati </a:t>
            </a:r>
            <a:r>
              <a:rPr lang="it-IT" sz="2400" b="1" i="1" dirty="0"/>
              <a:t>sui livelli minimi attesi per le competenze in </a:t>
            </a:r>
            <a:r>
              <a:rPr lang="it-IT" sz="2400" b="1" i="1" dirty="0" smtClean="0"/>
              <a:t>uscita</a:t>
            </a:r>
          </a:p>
          <a:p>
            <a:pPr marL="0" indent="0" algn="just">
              <a:buNone/>
            </a:pPr>
            <a:r>
              <a:rPr lang="it-IT" sz="2400" i="1" dirty="0" smtClean="0"/>
              <a:t>«In assenza di </a:t>
            </a:r>
            <a:r>
              <a:rPr lang="it-IT" sz="2400" i="1" dirty="0"/>
              <a:t>certificazione clinica o diagnosi, il Consiglio di classe o il team dei </a:t>
            </a:r>
            <a:r>
              <a:rPr lang="it-IT" sz="2400" i="1" dirty="0" smtClean="0"/>
              <a:t>docenti </a:t>
            </a:r>
            <a:r>
              <a:rPr lang="it-IT" sz="2400" b="1" dirty="0" smtClean="0"/>
              <a:t>motiveranno opportunamente PDP, verbalizzando </a:t>
            </a:r>
            <a:r>
              <a:rPr lang="it-IT" sz="2400" b="1" dirty="0"/>
              <a:t>le decisioni assunte sulla base </a:t>
            </a:r>
            <a:r>
              <a:rPr lang="it-IT" sz="2400" b="1" dirty="0" smtClean="0"/>
              <a:t>di considerazioni </a:t>
            </a:r>
            <a:r>
              <a:rPr lang="it-IT" sz="2400" b="1" dirty="0"/>
              <a:t>pedagogiche e didattiche</a:t>
            </a:r>
            <a:r>
              <a:rPr lang="it-IT" sz="2400" i="1" dirty="0"/>
              <a:t>; ciò al fine di evitare </a:t>
            </a:r>
            <a:r>
              <a:rPr lang="it-IT" sz="2400" i="1" dirty="0" smtClean="0"/>
              <a:t>contenzioso».</a:t>
            </a:r>
            <a:endParaRPr lang="it-IT" sz="2400" b="1" i="1" dirty="0"/>
          </a:p>
          <a:p>
            <a:pPr marL="0" indent="0" algn="ctr">
              <a:buNone/>
            </a:pPr>
            <a:endParaRPr lang="it-IT" sz="2200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124744"/>
            <a:ext cx="3008313" cy="5400600"/>
          </a:xfrm>
          <a:solidFill>
            <a:srgbClr val="9FFA26"/>
          </a:solidFill>
        </p:spPr>
        <p:txBody>
          <a:bodyPr>
            <a:normAutofit fontScale="85000" lnSpcReduction="10000"/>
          </a:bodyPr>
          <a:lstStyle/>
          <a:p>
            <a:pPr algn="ctr"/>
            <a:r>
              <a:rPr lang="it-IT" sz="1500" b="1" u="sng" dirty="0" smtClean="0"/>
              <a:t>Quadri di riferimento europei:</a:t>
            </a:r>
          </a:p>
          <a:p>
            <a:pPr algn="ctr"/>
            <a:endParaRPr lang="it-IT" sz="1500" b="1" u="sng" dirty="0" smtClean="0"/>
          </a:p>
          <a:p>
            <a:r>
              <a:rPr lang="it-IT" sz="1500" dirty="0"/>
              <a:t>SEN (</a:t>
            </a:r>
            <a:r>
              <a:rPr lang="it-IT" sz="1500" i="1" dirty="0"/>
              <a:t>Special Educational </a:t>
            </a:r>
            <a:r>
              <a:rPr lang="it-IT" sz="1500" i="1" dirty="0" err="1"/>
              <a:t>Needs</a:t>
            </a:r>
            <a:r>
              <a:rPr lang="it-IT" sz="1500" dirty="0" smtClean="0"/>
              <a:t>);</a:t>
            </a:r>
            <a:endParaRPr lang="it-IT" sz="1500" dirty="0"/>
          </a:p>
          <a:p>
            <a:r>
              <a:rPr lang="it-IT" sz="1500" dirty="0"/>
              <a:t>BES - OCSE </a:t>
            </a:r>
          </a:p>
          <a:p>
            <a:r>
              <a:rPr lang="it-IT" sz="1500" dirty="0"/>
              <a:t>BEP (Francia) </a:t>
            </a:r>
            <a:r>
              <a:rPr lang="it-IT" sz="1500" dirty="0" smtClean="0"/>
              <a:t>– BEI</a:t>
            </a:r>
          </a:p>
          <a:p>
            <a:endParaRPr lang="it-IT" sz="1500" dirty="0"/>
          </a:p>
          <a:p>
            <a:r>
              <a:rPr lang="it-IT" sz="1500" dirty="0" smtClean="0"/>
              <a:t>         </a:t>
            </a:r>
            <a:r>
              <a:rPr lang="it-IT" sz="1500" b="1" u="sng" dirty="0" smtClean="0"/>
              <a:t> Quadro di riferimento italiano:</a:t>
            </a:r>
          </a:p>
          <a:p>
            <a:endParaRPr lang="it-IT" sz="1500" dirty="0" smtClean="0"/>
          </a:p>
          <a:p>
            <a:pPr algn="just"/>
            <a:r>
              <a:rPr lang="it-IT" sz="1500" i="1" dirty="0" smtClean="0"/>
              <a:t>«ogni </a:t>
            </a:r>
            <a:r>
              <a:rPr lang="it-IT" sz="1500" i="1" dirty="0"/>
              <a:t>alunno, con continuità o per determinati periodi, può manifestare Bisogni Educativi </a:t>
            </a:r>
            <a:r>
              <a:rPr lang="it-IT" sz="1500" i="1" dirty="0" smtClean="0"/>
              <a:t>Speciali»</a:t>
            </a:r>
            <a:endParaRPr lang="it-IT" sz="1500" i="1" dirty="0"/>
          </a:p>
          <a:p>
            <a:endParaRPr lang="it-IT" sz="15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500" dirty="0" smtClean="0"/>
              <a:t> </a:t>
            </a:r>
            <a:r>
              <a:rPr lang="it-IT" sz="1500" b="1" dirty="0"/>
              <a:t>Dir. Min. 27/12/2012</a:t>
            </a:r>
            <a:r>
              <a:rPr lang="it-IT" sz="1500" dirty="0" smtClean="0"/>
              <a:t>:</a:t>
            </a:r>
          </a:p>
          <a:p>
            <a:r>
              <a:rPr lang="it-IT" sz="1500" dirty="0" smtClean="0"/>
              <a:t> </a:t>
            </a:r>
            <a:r>
              <a:rPr lang="it-IT" sz="1500" dirty="0"/>
              <a:t>Strumenti d’intervento per alunni con bisogni educativi speciali e organizzazione territoriale per l’inclusione scolastica</a:t>
            </a:r>
          </a:p>
          <a:p>
            <a:endParaRPr lang="it-IT" sz="1500" b="1" dirty="0"/>
          </a:p>
          <a:p>
            <a:endParaRPr lang="it-IT" sz="15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500" b="1" dirty="0" smtClean="0"/>
              <a:t> </a:t>
            </a:r>
            <a:r>
              <a:rPr lang="it-IT" sz="1500" b="1" dirty="0"/>
              <a:t>CM n. 8 del 6 marzo 2013</a:t>
            </a:r>
            <a:r>
              <a:rPr lang="it-IT" sz="1500" b="1" dirty="0" smtClean="0"/>
              <a:t>:</a:t>
            </a:r>
          </a:p>
          <a:p>
            <a:r>
              <a:rPr lang="it-IT" sz="1500" b="1" dirty="0" smtClean="0"/>
              <a:t> </a:t>
            </a:r>
            <a:r>
              <a:rPr lang="it-IT" sz="1500" dirty="0"/>
              <a:t>Direttiva Ministeriale 27 dicembre 2012:  “Strumenti d’intervento per alunni con bisogni educativi speciali e organizzazione territoriale per l’inclusione scolastica”. Indicazioni </a:t>
            </a:r>
            <a:r>
              <a:rPr lang="it-IT" sz="1500" dirty="0" smtClean="0"/>
              <a:t>operative.</a:t>
            </a:r>
            <a:endParaRPr lang="it-IT" sz="1500" b="1" dirty="0"/>
          </a:p>
          <a:p>
            <a:endParaRPr lang="it-IT" dirty="0"/>
          </a:p>
          <a:p>
            <a:r>
              <a:rPr lang="it-IT" dirty="0" smtClean="0"/>
              <a:t>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61979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E9322F11-2E60-4EEA-93CD-0B5C207B46D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Presentazione Didattica</Template>
  <TotalTime>331</TotalTime>
  <Words>1121</Words>
  <Application>Microsoft Office PowerPoint</Application>
  <PresentationFormat>Presentazione su schermo (4:3)</PresentationFormat>
  <Paragraphs>204</Paragraphs>
  <Slides>13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10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24" baseType="lpstr">
      <vt:lpstr>Batang</vt:lpstr>
      <vt:lpstr>MS Mincho</vt:lpstr>
      <vt:lpstr>Arial</vt:lpstr>
      <vt:lpstr>Bradley Hand ITC</vt:lpstr>
      <vt:lpstr>Calibri</vt:lpstr>
      <vt:lpstr>Comic Sans MS</vt:lpstr>
      <vt:lpstr>Tahoma</vt:lpstr>
      <vt:lpstr>Times New Roman</vt:lpstr>
      <vt:lpstr>Verdana</vt:lpstr>
      <vt:lpstr>Wingdings</vt:lpstr>
      <vt:lpstr>Tema di Office</vt:lpstr>
      <vt:lpstr>Presentazione standard di PowerPoint</vt:lpstr>
      <vt:lpstr>ALUNNI BES</vt:lpstr>
      <vt:lpstr>Presentazione standard di PowerPoint</vt:lpstr>
      <vt:lpstr>Docente di sostegno</vt:lpstr>
      <vt:lpstr>ALUNNI DSA (Legge 170/10 e linee guida…) </vt:lpstr>
      <vt:lpstr>ALUNNI DSA</vt:lpstr>
      <vt:lpstr>Specificità sui DSA (esame finale I ciclo)</vt:lpstr>
      <vt:lpstr>STRANIERI</vt:lpstr>
      <vt:lpstr>Altri « BES»</vt:lpstr>
      <vt:lpstr>Altri BES</vt:lpstr>
      <vt:lpstr>GLI</vt:lpstr>
      <vt:lpstr>PAI</vt:lpstr>
      <vt:lpstr>CTS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LAURA</dc:creator>
  <cp:keywords/>
  <cp:lastModifiedBy>LAURA</cp:lastModifiedBy>
  <cp:revision>39</cp:revision>
  <dcterms:created xsi:type="dcterms:W3CDTF">2015-03-03T21:25:00Z</dcterms:created>
  <dcterms:modified xsi:type="dcterms:W3CDTF">2016-02-18T21:56:22Z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TC018638429991</vt:lpwstr>
  </property>
</Properties>
</file>