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91360-552C-417A-8CDC-283FAA73FE31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1C46E-67AB-4E7C-BE58-2446D387EB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2086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A3BC90E9-06AA-4F93-A3FE-A4E424D94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802" y="1714351"/>
            <a:ext cx="4572396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8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804561" y="5890161"/>
            <a:ext cx="1804064" cy="61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Group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2336"/>
              </p:ext>
            </p:extLst>
          </p:nvPr>
        </p:nvGraphicFramePr>
        <p:xfrm>
          <a:off x="576090" y="1089913"/>
          <a:ext cx="7991820" cy="5093470"/>
        </p:xfrm>
        <a:graphic>
          <a:graphicData uri="http://schemas.openxmlformats.org/drawingml/2006/table">
            <a:tbl>
              <a:tblPr/>
              <a:tblGrid>
                <a:gridCol w="3131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609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UNITÀ</a:t>
                      </a:r>
                      <a:endParaRPr kumimoji="0" lang="it-IT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1° anno</a:t>
                      </a:r>
                      <a:endParaRPr kumimoji="0" lang="it-IT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2° anno</a:t>
                      </a:r>
                      <a:endParaRPr kumimoji="0" lang="it-IT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3° anno</a:t>
                      </a:r>
                      <a:endParaRPr kumimoji="0" lang="it-IT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05">
                <a:tc>
                  <a:txBody>
                    <a:bodyPr/>
                    <a:lstStyle/>
                    <a:p>
                      <a:pPr marL="273050" marR="0" lvl="0" indent="-273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Autostima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 cose che so fare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Essere unici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 fatto goal!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05">
                <a:tc>
                  <a:txBody>
                    <a:bodyPr/>
                    <a:lstStyle/>
                    <a:p>
                      <a:pPr marL="273050" marR="0" lvl="0" indent="-273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Prendere decisioni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Fa’ la cosa giusta!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Cosa mi influenza?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Scegliere bene per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stare bene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0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Pubblicità e pensiero critico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Sarà vero?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Consumatori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consapevoli?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 fatto goal!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20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Gestione delle emozioni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Gestione delle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emozioni: le cose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che sento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Sano e non sano: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questione di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abitudini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Abitudini non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sane: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tabacco 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alcol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0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Gestione dello stress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Cosa posso fare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 calmarmi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Stress: buono 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cattivo?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Organizzo il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mio tempo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20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Abilità comunicative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 parole per dire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come sto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Comunicare senza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parole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Imparo 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ascoltare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20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Abilità sociali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Essere amici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Stare bene con gli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amici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Litigare bene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20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 Assertività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Come dire di «no»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Farsi valere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Dico come la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penso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20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TOTALE ore in classe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 ore per Unità)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 h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 h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 h</a:t>
                      </a:r>
                    </a:p>
                  </a:txBody>
                  <a:tcPr marT="43401" marB="434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Title 7"/>
          <p:cNvSpPr txBox="1">
            <a:spLocks/>
          </p:cNvSpPr>
          <p:nvPr/>
        </p:nvSpPr>
        <p:spPr bwMode="auto">
          <a:xfrm>
            <a:off x="304800" y="76200"/>
            <a:ext cx="8686800" cy="99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ahoma" pitchFamily="34" charset="0"/>
              </a:rPr>
              <a:t>Unità</a:t>
            </a:r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ahoma" pitchFamily="34" charset="0"/>
              </a:rPr>
              <a:t> del </a:t>
            </a:r>
            <a:r>
              <a:rPr lang="en-US" sz="32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ahoma" pitchFamily="34" charset="0"/>
              </a:rPr>
              <a:t>programma</a:t>
            </a: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1899967"/>
      </p:ext>
    </p:extLst>
  </p:cSld>
  <p:clrMapOvr>
    <a:masterClrMapping/>
  </p:clrMapOvr>
  <p:transition spd="med" advTm="6393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226463"/>
              </p:ext>
            </p:extLst>
          </p:nvPr>
        </p:nvGraphicFramePr>
        <p:xfrm>
          <a:off x="143508" y="239478"/>
          <a:ext cx="8856984" cy="63790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14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3738173975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3234230772"/>
                    </a:ext>
                  </a:extLst>
                </a:gridCol>
              </a:tblGrid>
              <a:tr h="639887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altLang="it-IT" sz="16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CLASSE TERZA</a:t>
                      </a:r>
                    </a:p>
                  </a:txBody>
                  <a:tcPr marL="89996" marR="89996" marT="58136" marB="46797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altLang="it-IT" sz="16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CLASSE QUARTA</a:t>
                      </a:r>
                    </a:p>
                  </a:txBody>
                  <a:tcPr marL="89996" marR="89996" marT="58136" marB="46797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it-IT" altLang="it-IT" sz="16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CLASSE QUINTA</a:t>
                      </a:r>
                    </a:p>
                  </a:txBody>
                  <a:tcPr marL="89996" marR="89996" marT="58136" marB="46797" anchor="ctr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it-IT" altLang="it-IT" sz="16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CLASSE I sec</a:t>
                      </a:r>
                    </a:p>
                  </a:txBody>
                  <a:tcPr marL="89996" marR="89996" marT="58136" marB="46797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5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Autostima: 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le cose che so fare </a:t>
                      </a:r>
                      <a:endParaRPr lang="it-IT"/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Autostima: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essere unici </a:t>
                      </a:r>
                      <a:endParaRPr lang="it-IT"/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Autostima: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ho fatto goal!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Immagine di sé e auto-miglioramento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08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Prendere decisioni: 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fa’ la cosa giusta!</a:t>
                      </a:r>
                      <a:endParaRPr lang="it-IT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Prendere decisioni: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cosa mi influenza?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Prendere decisioni: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scegliere bene per stare bene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Prendere decisioni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08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b="0" kern="1200" dirty="0">
                          <a:solidFill>
                            <a:srgbClr val="F79646"/>
                          </a:solidFill>
                          <a:latin typeface="Tahoma"/>
                          <a:ea typeface="Tahoma"/>
                          <a:cs typeface="Tahoma"/>
                        </a:rPr>
                        <a:t>Pubblicità e pensiero critico: </a:t>
                      </a:r>
                      <a:endParaRPr lang="it-IT" altLang="it-IT" sz="1400" b="0" kern="1200" dirty="0">
                        <a:solidFill>
                          <a:srgbClr val="F79646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sarà vero?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dirty="0">
                          <a:solidFill>
                            <a:srgbClr val="00B050"/>
                          </a:solidFill>
                        </a:rPr>
                        <a:t>Sano e non sano</a:t>
                      </a:r>
                      <a:r>
                        <a:rPr lang="it-IT" sz="1400" dirty="0"/>
                        <a:t>: </a:t>
                      </a:r>
                    </a:p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questione di abitudini</a:t>
                      </a:r>
                      <a:endParaRPr lang="it-IT" dirty="0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dirty="0">
                          <a:solidFill>
                            <a:srgbClr val="00B050"/>
                          </a:solidFill>
                        </a:rPr>
                        <a:t>Abitudini</a:t>
                      </a:r>
                      <a:r>
                        <a:rPr lang="it-IT" sz="1400" baseline="0" dirty="0">
                          <a:solidFill>
                            <a:srgbClr val="00B050"/>
                          </a:solidFill>
                        </a:rPr>
                        <a:t> non sane</a:t>
                      </a:r>
                      <a:r>
                        <a:rPr lang="it-IT" sz="1400" dirty="0"/>
                        <a:t>: </a:t>
                      </a: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tabacco</a:t>
                      </a:r>
                      <a:r>
                        <a:rPr lang="it-IT" sz="1400" kern="1200" baseline="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 e alcol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Uso / Abuso di droghe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106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0" lang="it-IT" alt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Gestione delle emozioni</a:t>
                      </a:r>
                      <a:r>
                        <a:rPr kumimoji="0" lang="it-IT" alt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:</a:t>
                      </a:r>
                      <a:r>
                        <a:rPr lang="it-IT" alt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kumimoji="0" lang="it-IT" altLang="it-IT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le cose che sento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b="0" kern="1200" dirty="0">
                          <a:solidFill>
                            <a:srgbClr val="F79646"/>
                          </a:solidFill>
                          <a:latin typeface="Tahoma"/>
                          <a:ea typeface="Tahoma"/>
                          <a:cs typeface="Tahoma"/>
                        </a:rPr>
                        <a:t>Pubblicità e pensiero critico: </a:t>
                      </a: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consumatori consapevoli?</a:t>
                      </a: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b="0" kern="1200" dirty="0">
                          <a:solidFill>
                            <a:srgbClr val="F79646"/>
                          </a:solidFill>
                          <a:latin typeface="Tahoma"/>
                          <a:ea typeface="Tahoma"/>
                          <a:cs typeface="Tahoma"/>
                        </a:rPr>
                        <a:t>Pubblicità e pensiero critico: </a:t>
                      </a: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caccia alla</a:t>
                      </a:r>
                      <a:r>
                        <a:rPr lang="it-IT" sz="1400" kern="1200" baseline="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 pubblicità di alcolici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Pubblicità / Influenza dei media 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Violenza e media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536">
                <a:tc>
                  <a:txBody>
                    <a:bodyPr/>
                    <a:lstStyle>
                      <a:lvl1pPr defTabSz="45720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defTabSz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defTabSz="4572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defTabSz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defTabSz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Gestione dello stress: 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cosa posso fare per calmarmi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Gestione dello stress: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buono o cattivo?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Gestione dello stress: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organizzo il mio tempo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Gestione dell’ansia 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Gestione della rabbia 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6" marR="89996" marT="58136" marB="4679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408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Abilità comunicative: 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le parole per dire come sto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Abilità comunicative: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comunicare senza parole </a:t>
                      </a:r>
                      <a:endParaRPr lang="it-IT"/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Abilità comunicative: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imparo ad ascoltare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Abilità comunicative</a:t>
                      </a:r>
                    </a:p>
                  </a:txBody>
                  <a:tcPr marL="89996" marR="89996" marT="58136" marB="4679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416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Abilità sociali: 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essere</a:t>
                      </a:r>
                      <a:r>
                        <a:rPr lang="it-IT" altLang="it-IT" sz="1400" kern="1200" baseline="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 amici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Abilità sociali: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stare bene con gli amici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Abilità sociali: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litigare bene</a:t>
                      </a:r>
                      <a:endParaRPr lang="it-IT"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/>
                    <a:p>
                      <a:pPr marL="0" marR="0" lvl="0" indent="0" algn="ctr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- Abilità sociali </a:t>
                      </a:r>
                      <a:endParaRPr lang="it-IT" sz="1400" kern="120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- Risoluzione di conflitti </a:t>
                      </a:r>
                    </a:p>
                    <a:p>
                      <a:pPr marL="0" marR="0" lvl="0" indent="0" algn="ctr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 - Resistenza alla pressione dei pari</a:t>
                      </a:r>
                    </a:p>
                  </a:txBody>
                  <a:tcPr marL="89996" marR="89996" marT="58136" marB="4679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05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Assertività: 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alt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come</a:t>
                      </a:r>
                      <a:r>
                        <a:rPr lang="it-IT" altLang="it-IT" sz="1400" kern="1200" baseline="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 dire di «no»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Assertività: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farsi valere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Assertività: </a:t>
                      </a:r>
                      <a:endParaRPr 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449263" rtl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/>
                          <a:ea typeface="Tahoma"/>
                          <a:cs typeface="Tahoma"/>
                        </a:rPr>
                        <a:t>dico come la penso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89996" marR="89996" marT="58136" marB="467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it-IT" sz="1400" kern="1200" dirty="0">
                          <a:solidFill>
                            <a:srgbClr val="0033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Assertività</a:t>
                      </a:r>
                      <a:endParaRPr lang="it-IT" altLang="it-IT" sz="1400" kern="1200" dirty="0">
                        <a:solidFill>
                          <a:srgbClr val="0033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6" marR="89996" marT="58136" marB="4679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5574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6.8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394</Words>
  <Application>Microsoft Office PowerPoint</Application>
  <PresentationFormat>Presentazione su schermo (4:3)</PresentationFormat>
  <Paragraphs>121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Orlando Antonietta</dc:creator>
  <cp:lastModifiedBy>Laura Tettamanti</cp:lastModifiedBy>
  <cp:revision>3</cp:revision>
  <dcterms:created xsi:type="dcterms:W3CDTF">2021-10-19T12:31:31Z</dcterms:created>
  <dcterms:modified xsi:type="dcterms:W3CDTF">2021-11-13T20:25:26Z</dcterms:modified>
</cp:coreProperties>
</file>